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2971800" cy="458788"/>
          </a:xfrm>
          <a:prstGeom prst="rect">
            <a:avLst/>
          </a:prstGeom>
          <a:noFill/>
          <a:ln>
            <a:noFill/>
          </a:ln>
        </p:spPr>
        <p:txBody>
          <a:bodyPr anchorCtr="0" anchor="t" bIns="91425" lIns="91425" rIns="91425" wrap="square" tIns="91425"/>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4" name="Shape 4"/>
          <p:cNvSpPr txBox="1"/>
          <p:nvPr>
            <p:ph idx="10" type="dt"/>
          </p:nvPr>
        </p:nvSpPr>
        <p:spPr>
          <a:xfrm>
            <a:off x="3884613" y="0"/>
            <a:ext cx="2971800" cy="458788"/>
          </a:xfrm>
          <a:prstGeom prst="rect">
            <a:avLst/>
          </a:prstGeom>
          <a:noFill/>
          <a:ln>
            <a:noFill/>
          </a:ln>
        </p:spPr>
        <p:txBody>
          <a:bodyPr anchorCtr="0" anchor="t" bIns="91425" lIns="91425" rIns="91425" wrap="square" tIns="91425"/>
          <a:lstStyle>
            <a:lvl1pPr indent="0" lvl="0" marL="0" marR="0" rtl="0" algn="r">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5" name="Shape 5"/>
          <p:cNvSpPr/>
          <p:nvPr>
            <p:ph idx="3"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 name="Shape 6"/>
          <p:cNvSpPr txBox="1"/>
          <p:nvPr>
            <p:ph idx="1" type="body"/>
          </p:nvPr>
        </p:nvSpPr>
        <p:spPr>
          <a:xfrm>
            <a:off x="685800" y="4400550"/>
            <a:ext cx="5486400" cy="3600450"/>
          </a:xfrm>
          <a:prstGeom prst="rect">
            <a:avLst/>
          </a:prstGeom>
          <a:noFill/>
          <a:ln>
            <a:noFill/>
          </a:ln>
        </p:spPr>
        <p:txBody>
          <a:bodyPr anchorCtr="0" anchor="t" bIns="91425" lIns="91425" rIns="91425" wrap="square" tIns="91425"/>
          <a:lstStyle>
            <a:lvl1pPr indent="0" lvl="0" marL="0" marR="0" rtl="0" algn="l">
              <a:spcBef>
                <a:spcPts val="0"/>
              </a:spcBef>
              <a:buChar char="●"/>
              <a:defRPr b="0" i="0" sz="1200" u="none" cap="none" strike="noStrike">
                <a:solidFill>
                  <a:schemeClr val="dk1"/>
                </a:solidFill>
                <a:latin typeface="Calibri"/>
                <a:ea typeface="Calibri"/>
                <a:cs typeface="Calibri"/>
                <a:sym typeface="Calibri"/>
              </a:defRPr>
            </a:lvl1pPr>
            <a:lvl2pPr indent="0" lvl="1" marL="457200" marR="0" rtl="0" algn="l">
              <a:spcBef>
                <a:spcPts val="0"/>
              </a:spcBef>
              <a:buChar char="○"/>
              <a:defRPr b="0" i="0" sz="1200" u="none" cap="none" strike="noStrike">
                <a:solidFill>
                  <a:schemeClr val="dk1"/>
                </a:solidFill>
                <a:latin typeface="Calibri"/>
                <a:ea typeface="Calibri"/>
                <a:cs typeface="Calibri"/>
                <a:sym typeface="Calibri"/>
              </a:defRPr>
            </a:lvl2pPr>
            <a:lvl3pPr indent="0" lvl="2" marL="914400" marR="0" rtl="0" algn="l">
              <a:spcBef>
                <a:spcPts val="0"/>
              </a:spcBef>
              <a:buChar char="■"/>
              <a:defRPr b="0" i="0" sz="1200" u="none" cap="none" strike="noStrike">
                <a:solidFill>
                  <a:schemeClr val="dk1"/>
                </a:solidFill>
                <a:latin typeface="Calibri"/>
                <a:ea typeface="Calibri"/>
                <a:cs typeface="Calibri"/>
                <a:sym typeface="Calibri"/>
              </a:defRPr>
            </a:lvl3pPr>
            <a:lvl4pPr indent="0" lvl="3" marL="1371600" marR="0" rtl="0" algn="l">
              <a:spcBef>
                <a:spcPts val="0"/>
              </a:spcBef>
              <a:buChar char="●"/>
              <a:defRPr b="0" i="0" sz="1200" u="none" cap="none" strike="noStrike">
                <a:solidFill>
                  <a:schemeClr val="dk1"/>
                </a:solidFill>
                <a:latin typeface="Calibri"/>
                <a:ea typeface="Calibri"/>
                <a:cs typeface="Calibri"/>
                <a:sym typeface="Calibri"/>
              </a:defRPr>
            </a:lvl4pPr>
            <a:lvl5pPr indent="0" lvl="4" marL="1828800" marR="0" rtl="0" algn="l">
              <a:spcBef>
                <a:spcPts val="0"/>
              </a:spcBef>
              <a:buChar char="○"/>
              <a:defRPr b="0" i="0" sz="1200" u="none" cap="none" strike="noStrike">
                <a:solidFill>
                  <a:schemeClr val="dk1"/>
                </a:solidFill>
                <a:latin typeface="Calibri"/>
                <a:ea typeface="Calibri"/>
                <a:cs typeface="Calibri"/>
                <a:sym typeface="Calibri"/>
              </a:defRPr>
            </a:lvl5pPr>
            <a:lvl6pPr indent="0" lvl="5" marL="2286000" marR="0" rtl="0" algn="l">
              <a:spcBef>
                <a:spcPts val="0"/>
              </a:spcBef>
              <a:buChar char="■"/>
              <a:defRPr b="0" i="0" sz="1200" u="none" cap="none" strike="noStrike">
                <a:solidFill>
                  <a:schemeClr val="dk1"/>
                </a:solidFill>
                <a:latin typeface="Calibri"/>
                <a:ea typeface="Calibri"/>
                <a:cs typeface="Calibri"/>
                <a:sym typeface="Calibri"/>
              </a:defRPr>
            </a:lvl6pPr>
            <a:lvl7pPr indent="0" lvl="6" marL="2743200" marR="0" rtl="0" algn="l">
              <a:spcBef>
                <a:spcPts val="0"/>
              </a:spcBef>
              <a:buChar char="●"/>
              <a:defRPr b="0" i="0" sz="1200" u="none" cap="none" strike="noStrike">
                <a:solidFill>
                  <a:schemeClr val="dk1"/>
                </a:solidFill>
                <a:latin typeface="Calibri"/>
                <a:ea typeface="Calibri"/>
                <a:cs typeface="Calibri"/>
                <a:sym typeface="Calibri"/>
              </a:defRPr>
            </a:lvl7pPr>
            <a:lvl8pPr indent="0" lvl="7" marL="3200400" marR="0" rtl="0" algn="l">
              <a:spcBef>
                <a:spcPts val="0"/>
              </a:spcBef>
              <a:buChar char="○"/>
              <a:defRPr b="0" i="0" sz="1200" u="none" cap="none" strike="noStrike">
                <a:solidFill>
                  <a:schemeClr val="dk1"/>
                </a:solidFill>
                <a:latin typeface="Calibri"/>
                <a:ea typeface="Calibri"/>
                <a:cs typeface="Calibri"/>
                <a:sym typeface="Calibri"/>
              </a:defRPr>
            </a:lvl8pPr>
            <a:lvl9pPr indent="0" lvl="8" marL="3657600" marR="0" rtl="0" algn="l">
              <a:spcBef>
                <a:spcPts val="0"/>
              </a:spcBef>
              <a:buChar char="■"/>
              <a:defRPr b="0" i="0" sz="1200" u="none" cap="none" strike="noStrike">
                <a:solidFill>
                  <a:schemeClr val="dk1"/>
                </a:solidFill>
                <a:latin typeface="Calibri"/>
                <a:ea typeface="Calibri"/>
                <a:cs typeface="Calibri"/>
                <a:sym typeface="Calibri"/>
              </a:defRPr>
            </a:lvl9pPr>
          </a:lstStyle>
          <a:p/>
        </p:txBody>
      </p:sp>
      <p:sp>
        <p:nvSpPr>
          <p:cNvPr id="7" name="Shape 7"/>
          <p:cNvSpPr txBox="1"/>
          <p:nvPr>
            <p:ph idx="11" type="ftr"/>
          </p:nvPr>
        </p:nvSpPr>
        <p:spPr>
          <a:xfrm>
            <a:off x="0" y="8685213"/>
            <a:ext cx="2971800" cy="458787"/>
          </a:xfrm>
          <a:prstGeom prst="rect">
            <a:avLst/>
          </a:prstGeom>
          <a:noFill/>
          <a:ln>
            <a:noFill/>
          </a:ln>
        </p:spPr>
        <p:txBody>
          <a:bodyPr anchorCtr="0" anchor="b" bIns="91425" lIns="91425" rIns="91425" wrap="square" tIns="91425"/>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8" name="Shape 8"/>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Shape 68"/>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lvl="0">
              <a:spcBef>
                <a:spcPts val="0"/>
              </a:spcBef>
              <a:buNone/>
            </a:pPr>
            <a:r>
              <a:t/>
            </a:r>
            <a:endParaRPr/>
          </a:p>
        </p:txBody>
      </p:sp>
      <p:sp>
        <p:nvSpPr>
          <p:cNvPr id="69" name="Shape 69"/>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Shape 141"/>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42" name="Shape 142"/>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It was a pleasure knowing Ruby !</a:t>
            </a:r>
          </a:p>
        </p:txBody>
      </p:sp>
      <p:sp>
        <p:nvSpPr>
          <p:cNvPr id="143" name="Shape 143"/>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Shape 150"/>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51" name="Shape 151"/>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
        <p:nvSpPr>
          <p:cNvPr id="152" name="Shape 152"/>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Shape 157"/>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lvl="0">
              <a:spcBef>
                <a:spcPts val="0"/>
              </a:spcBef>
              <a:buNone/>
            </a:pPr>
            <a:r>
              <a:t/>
            </a:r>
            <a:endParaRPr/>
          </a:p>
        </p:txBody>
      </p:sp>
      <p:sp>
        <p:nvSpPr>
          <p:cNvPr id="158" name="Shape 158"/>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Shape 163"/>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lvl="0">
              <a:spcBef>
                <a:spcPts val="0"/>
              </a:spcBef>
              <a:buNone/>
            </a:pPr>
            <a:r>
              <a:t/>
            </a:r>
            <a:endParaRPr/>
          </a:p>
        </p:txBody>
      </p:sp>
      <p:sp>
        <p:nvSpPr>
          <p:cNvPr id="164" name="Shape 164"/>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Shape 170"/>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71" name="Shape 171"/>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Say Hi Linda when you see her here !</a:t>
            </a:r>
          </a:p>
        </p:txBody>
      </p:sp>
      <p:sp>
        <p:nvSpPr>
          <p:cNvPr id="172" name="Shape 172"/>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Shape 178"/>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lvl="0">
              <a:spcBef>
                <a:spcPts val="0"/>
              </a:spcBef>
              <a:buNone/>
            </a:pPr>
            <a:r>
              <a:t/>
            </a:r>
            <a:endParaRPr/>
          </a:p>
        </p:txBody>
      </p:sp>
      <p:sp>
        <p:nvSpPr>
          <p:cNvPr id="179" name="Shape 179"/>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Shape 184"/>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85" name="Shape 185"/>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True Texas </a:t>
            </a:r>
          </a:p>
        </p:txBody>
      </p:sp>
      <p:sp>
        <p:nvSpPr>
          <p:cNvPr id="186" name="Shape 186"/>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Shape 192"/>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lvl="0">
              <a:spcBef>
                <a:spcPts val="0"/>
              </a:spcBef>
              <a:buNone/>
            </a:pPr>
            <a:r>
              <a:t/>
            </a:r>
            <a:endParaRPr/>
          </a:p>
        </p:txBody>
      </p:sp>
      <p:sp>
        <p:nvSpPr>
          <p:cNvPr id="193" name="Shape 193"/>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Shape 198"/>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lvl="0">
              <a:spcBef>
                <a:spcPts val="0"/>
              </a:spcBef>
              <a:buNone/>
            </a:pPr>
            <a:r>
              <a:t/>
            </a:r>
            <a:endParaRPr/>
          </a:p>
        </p:txBody>
      </p:sp>
      <p:sp>
        <p:nvSpPr>
          <p:cNvPr id="199" name="Shape 199"/>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Shape 205"/>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06" name="Shape 206"/>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
        <p:nvSpPr>
          <p:cNvPr id="207" name="Shape 207"/>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 name="Shape 74"/>
        <p:cNvGrpSpPr/>
        <p:nvPr/>
      </p:nvGrpSpPr>
      <p:grpSpPr>
        <a:xfrm>
          <a:off x="0" y="0"/>
          <a:ext cx="0" cy="0"/>
          <a:chOff x="0" y="0"/>
          <a:chExt cx="0" cy="0"/>
        </a:xfrm>
      </p:grpSpPr>
      <p:sp>
        <p:nvSpPr>
          <p:cNvPr id="75" name="Shape 75"/>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lvl="0">
              <a:spcBef>
                <a:spcPts val="0"/>
              </a:spcBef>
              <a:buNone/>
            </a:pPr>
            <a:r>
              <a:t/>
            </a:r>
            <a:endParaRPr/>
          </a:p>
        </p:txBody>
      </p:sp>
      <p:sp>
        <p:nvSpPr>
          <p:cNvPr id="76" name="Shape 76"/>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Shape 212"/>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lvl="0">
              <a:spcBef>
                <a:spcPts val="0"/>
              </a:spcBef>
              <a:buNone/>
            </a:pPr>
            <a:r>
              <a:t/>
            </a:r>
            <a:endParaRPr/>
          </a:p>
        </p:txBody>
      </p:sp>
      <p:sp>
        <p:nvSpPr>
          <p:cNvPr id="213" name="Shape 213"/>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Shape 219"/>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20" name="Shape 220"/>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
        <p:nvSpPr>
          <p:cNvPr id="221" name="Shape 221"/>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Shape 226"/>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lvl="0">
              <a:spcBef>
                <a:spcPts val="0"/>
              </a:spcBef>
              <a:buNone/>
            </a:pPr>
            <a:r>
              <a:t/>
            </a:r>
            <a:endParaRPr/>
          </a:p>
        </p:txBody>
      </p:sp>
      <p:sp>
        <p:nvSpPr>
          <p:cNvPr id="227" name="Shape 227"/>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Shape 233"/>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34" name="Shape 234"/>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
        <p:nvSpPr>
          <p:cNvPr id="235" name="Shape 235"/>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Shape 240"/>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lvl="0">
              <a:spcBef>
                <a:spcPts val="0"/>
              </a:spcBef>
              <a:buNone/>
            </a:pPr>
            <a:r>
              <a:t/>
            </a:r>
            <a:endParaRPr/>
          </a:p>
        </p:txBody>
      </p:sp>
      <p:sp>
        <p:nvSpPr>
          <p:cNvPr id="241" name="Shape 241"/>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Shape 246"/>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47" name="Shape 247"/>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
        <p:nvSpPr>
          <p:cNvPr id="248" name="Shape 248"/>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Shape 253"/>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lvl="0">
              <a:spcBef>
                <a:spcPts val="0"/>
              </a:spcBef>
              <a:buNone/>
            </a:pPr>
            <a:r>
              <a:t/>
            </a:r>
            <a:endParaRPr/>
          </a:p>
        </p:txBody>
      </p:sp>
      <p:sp>
        <p:nvSpPr>
          <p:cNvPr id="254" name="Shape 254"/>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 name="Shape 258"/>
        <p:cNvGrpSpPr/>
        <p:nvPr/>
      </p:nvGrpSpPr>
      <p:grpSpPr>
        <a:xfrm>
          <a:off x="0" y="0"/>
          <a:ext cx="0" cy="0"/>
          <a:chOff x="0" y="0"/>
          <a:chExt cx="0" cy="0"/>
        </a:xfrm>
      </p:grpSpPr>
      <p:sp>
        <p:nvSpPr>
          <p:cNvPr id="259" name="Shape 259"/>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lvl="0">
              <a:spcBef>
                <a:spcPts val="0"/>
              </a:spcBef>
              <a:buNone/>
            </a:pPr>
            <a:r>
              <a:t/>
            </a:r>
            <a:endParaRPr/>
          </a:p>
        </p:txBody>
      </p:sp>
      <p:sp>
        <p:nvSpPr>
          <p:cNvPr id="260" name="Shape 260"/>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Shape 265"/>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lvl="0">
              <a:spcBef>
                <a:spcPts val="0"/>
              </a:spcBef>
              <a:buNone/>
            </a:pPr>
            <a:r>
              <a:t/>
            </a:r>
            <a:endParaRPr/>
          </a:p>
        </p:txBody>
      </p:sp>
      <p:sp>
        <p:nvSpPr>
          <p:cNvPr id="266" name="Shape 266"/>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Shape 271"/>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lvl="0">
              <a:spcBef>
                <a:spcPts val="0"/>
              </a:spcBef>
              <a:buNone/>
            </a:pPr>
            <a:r>
              <a:t/>
            </a:r>
            <a:endParaRPr/>
          </a:p>
        </p:txBody>
      </p:sp>
      <p:sp>
        <p:nvSpPr>
          <p:cNvPr id="272" name="Shape 272"/>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Shape 82"/>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lvl="0">
              <a:spcBef>
                <a:spcPts val="0"/>
              </a:spcBef>
              <a:buNone/>
            </a:pPr>
            <a:r>
              <a:t/>
            </a:r>
            <a:endParaRPr/>
          </a:p>
        </p:txBody>
      </p:sp>
      <p:sp>
        <p:nvSpPr>
          <p:cNvPr id="83" name="Shape 83"/>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Shape 277"/>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78" name="Shape 278"/>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
        <p:nvSpPr>
          <p:cNvPr id="279" name="Shape 279"/>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Shape 284"/>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lvl="0">
              <a:spcBef>
                <a:spcPts val="0"/>
              </a:spcBef>
              <a:buNone/>
            </a:pPr>
            <a:r>
              <a:t/>
            </a:r>
            <a:endParaRPr/>
          </a:p>
        </p:txBody>
      </p:sp>
      <p:sp>
        <p:nvSpPr>
          <p:cNvPr id="285" name="Shape 285"/>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Shape 291"/>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lvl="0">
              <a:spcBef>
                <a:spcPts val="0"/>
              </a:spcBef>
              <a:buNone/>
            </a:pPr>
            <a:r>
              <a:t/>
            </a:r>
            <a:endParaRPr/>
          </a:p>
        </p:txBody>
      </p:sp>
      <p:sp>
        <p:nvSpPr>
          <p:cNvPr id="292" name="Shape 292"/>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Shape 88"/>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
        <p:nvSpPr>
          <p:cNvPr id="89" name="Shape 89"/>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lvl="0">
              <a:spcBef>
                <a:spcPts val="0"/>
              </a:spcBef>
              <a:buNone/>
            </a:pPr>
            <a:r>
              <a:t/>
            </a:r>
            <a:endParaRPr/>
          </a:p>
        </p:txBody>
      </p:sp>
      <p:sp>
        <p:nvSpPr>
          <p:cNvPr id="90" name="Shape 90"/>
          <p:cNvSpPr txBox="1"/>
          <p:nvPr>
            <p:ph idx="12" type="sldNum"/>
          </p:nvPr>
        </p:nvSpPr>
        <p:spPr>
          <a:xfrm>
            <a:off x="3884613" y="8685213"/>
            <a:ext cx="2971800" cy="458700"/>
          </a:xfrm>
          <a:prstGeom prst="rect">
            <a:avLst/>
          </a:prstGeom>
        </p:spPr>
        <p:txBody>
          <a:bodyPr anchorCtr="0" anchor="b"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Shape 95"/>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
        <p:nvSpPr>
          <p:cNvPr id="96" name="Shape 96"/>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lvl="0" rtl="0">
              <a:spcBef>
                <a:spcPts val="0"/>
              </a:spcBef>
              <a:buNone/>
            </a:pPr>
            <a:r>
              <a:t/>
            </a:r>
            <a:endParaRPr/>
          </a:p>
        </p:txBody>
      </p:sp>
      <p:sp>
        <p:nvSpPr>
          <p:cNvPr id="97" name="Shape 97"/>
          <p:cNvSpPr txBox="1"/>
          <p:nvPr>
            <p:ph idx="12" type="sldNum"/>
          </p:nvPr>
        </p:nvSpPr>
        <p:spPr>
          <a:xfrm>
            <a:off x="3884613" y="8685213"/>
            <a:ext cx="2971800" cy="458700"/>
          </a:xfrm>
          <a:prstGeom prst="rect">
            <a:avLst/>
          </a:prstGeom>
        </p:spPr>
        <p:txBody>
          <a:bodyPr anchorCtr="0" anchor="b" bIns="45700" lIns="91425" rIns="91425" wrap="square" tIns="45700">
            <a:noAutofit/>
          </a:bodyPr>
          <a:lstStyle/>
          <a:p>
            <a:pPr lvl="0" rtl="0">
              <a:spcBef>
                <a:spcPts val="0"/>
              </a:spcBef>
              <a:buNone/>
            </a:pPr>
            <a:fld id="{00000000-1234-1234-1234-123412341234}" type="slidenum">
              <a:rPr lang="en-US"/>
              <a:t>‹#›</a:t>
            </a:fld>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Shape 102"/>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
        <p:nvSpPr>
          <p:cNvPr id="103" name="Shape 103"/>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lvl="0" rtl="0">
              <a:spcBef>
                <a:spcPts val="0"/>
              </a:spcBef>
              <a:buNone/>
            </a:pPr>
            <a:r>
              <a:t/>
            </a:r>
            <a:endParaRPr/>
          </a:p>
        </p:txBody>
      </p:sp>
      <p:sp>
        <p:nvSpPr>
          <p:cNvPr id="104" name="Shape 104"/>
          <p:cNvSpPr txBox="1"/>
          <p:nvPr>
            <p:ph idx="12" type="sldNum"/>
          </p:nvPr>
        </p:nvSpPr>
        <p:spPr>
          <a:xfrm>
            <a:off x="3884613" y="8685213"/>
            <a:ext cx="2971800" cy="458700"/>
          </a:xfrm>
          <a:prstGeom prst="rect">
            <a:avLst/>
          </a:prstGeom>
        </p:spPr>
        <p:txBody>
          <a:bodyPr anchorCtr="0" anchor="b" bIns="45700" lIns="91425" rIns="91425" wrap="square" tIns="45700">
            <a:noAutofit/>
          </a:bodyPr>
          <a:lstStyle/>
          <a:p>
            <a:pPr lvl="0" rtl="0">
              <a:spcBef>
                <a:spcPts val="0"/>
              </a:spcBef>
              <a:buNone/>
            </a:pPr>
            <a:fld id="{00000000-1234-1234-1234-123412341234}" type="slidenum">
              <a:rPr lang="en-US"/>
              <a:t>‹#›</a:t>
            </a:fld>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Shape 117"/>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
        <p:nvSpPr>
          <p:cNvPr id="118" name="Shape 118"/>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lvl="0" rtl="0">
              <a:spcBef>
                <a:spcPts val="0"/>
              </a:spcBef>
              <a:buNone/>
            </a:pPr>
            <a:r>
              <a:t/>
            </a:r>
            <a:endParaRPr/>
          </a:p>
        </p:txBody>
      </p:sp>
      <p:sp>
        <p:nvSpPr>
          <p:cNvPr id="119" name="Shape 119"/>
          <p:cNvSpPr txBox="1"/>
          <p:nvPr>
            <p:ph idx="12" type="sldNum"/>
          </p:nvPr>
        </p:nvSpPr>
        <p:spPr>
          <a:xfrm>
            <a:off x="3884613" y="8685213"/>
            <a:ext cx="2971800" cy="458700"/>
          </a:xfrm>
          <a:prstGeom prst="rect">
            <a:avLst/>
          </a:prstGeom>
        </p:spPr>
        <p:txBody>
          <a:bodyPr anchorCtr="0" anchor="b" bIns="45700" lIns="91425" rIns="91425" wrap="square" tIns="45700">
            <a:noAutofit/>
          </a:bodyPr>
          <a:lstStyle/>
          <a:p>
            <a:pPr lvl="0" rtl="0">
              <a:spcBef>
                <a:spcPts val="0"/>
              </a:spcBef>
              <a:buNone/>
            </a:pPr>
            <a:fld id="{00000000-1234-1234-1234-123412341234}" type="slidenum">
              <a:rPr lang="en-US"/>
              <a:t>‹#›</a:t>
            </a:fld>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Shape 126"/>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27" name="Shape 127"/>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How would you like to have that job !</a:t>
            </a:r>
          </a:p>
        </p:txBody>
      </p:sp>
      <p:sp>
        <p:nvSpPr>
          <p:cNvPr id="128" name="Shape 128"/>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Shape 134"/>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lvl="0">
              <a:spcBef>
                <a:spcPts val="0"/>
              </a:spcBef>
              <a:buNone/>
            </a:pPr>
            <a:r>
              <a:t/>
            </a:r>
            <a:endParaRPr/>
          </a:p>
        </p:txBody>
      </p:sp>
      <p:sp>
        <p:nvSpPr>
          <p:cNvPr id="135" name="Shape 135"/>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13" name="Shape 13"/>
        <p:cNvGrpSpPr/>
        <p:nvPr/>
      </p:nvGrpSpPr>
      <p:grpSpPr>
        <a:xfrm>
          <a:off x="0" y="0"/>
          <a:ext cx="0" cy="0"/>
          <a:chOff x="0" y="0"/>
          <a:chExt cx="0" cy="0"/>
        </a:xfrm>
      </p:grpSpPr>
      <p:sp>
        <p:nvSpPr>
          <p:cNvPr id="14" name="Shape 14"/>
          <p:cNvSpPr txBox="1"/>
          <p:nvPr>
            <p:ph type="ctrTitle"/>
          </p:nvPr>
        </p:nvSpPr>
        <p:spPr>
          <a:xfrm>
            <a:off x="311708" y="992767"/>
            <a:ext cx="8520600" cy="2736900"/>
          </a:xfrm>
          <a:prstGeom prst="rect">
            <a:avLst/>
          </a:prstGeom>
        </p:spPr>
        <p:txBody>
          <a:bodyPr anchorCtr="0" anchor="b" bIns="91425" lIns="91425" rIns="91425" wrap="square" tIns="91425"/>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p:txBody>
      </p:sp>
      <p:sp>
        <p:nvSpPr>
          <p:cNvPr id="15" name="Shape 15"/>
          <p:cNvSpPr txBox="1"/>
          <p:nvPr>
            <p:ph idx="1" type="subTitle"/>
          </p:nvPr>
        </p:nvSpPr>
        <p:spPr>
          <a:xfrm>
            <a:off x="311700" y="3778833"/>
            <a:ext cx="8520600" cy="1056900"/>
          </a:xfrm>
          <a:prstGeom prst="rect">
            <a:avLst/>
          </a:prstGeom>
        </p:spPr>
        <p:txBody>
          <a:bodyPr anchorCtr="0" anchor="t" bIns="91425" lIns="91425" rIns="91425" wrap="square" tIns="91425"/>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p:txBody>
      </p:sp>
      <p:sp>
        <p:nvSpPr>
          <p:cNvPr id="16" name="Shape 16"/>
          <p:cNvSpPr txBox="1"/>
          <p:nvPr>
            <p:ph idx="12" type="sldNum"/>
          </p:nvPr>
        </p:nvSpPr>
        <p:spPr>
          <a:xfrm>
            <a:off x="8472458" y="6217622"/>
            <a:ext cx="548700" cy="5247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US"/>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48" name="Shape 48"/>
        <p:cNvGrpSpPr/>
        <p:nvPr/>
      </p:nvGrpSpPr>
      <p:grpSpPr>
        <a:xfrm>
          <a:off x="0" y="0"/>
          <a:ext cx="0" cy="0"/>
          <a:chOff x="0" y="0"/>
          <a:chExt cx="0" cy="0"/>
        </a:xfrm>
      </p:grpSpPr>
      <p:sp>
        <p:nvSpPr>
          <p:cNvPr id="49" name="Shape 49"/>
          <p:cNvSpPr txBox="1"/>
          <p:nvPr>
            <p:ph type="title"/>
          </p:nvPr>
        </p:nvSpPr>
        <p:spPr>
          <a:xfrm>
            <a:off x="311700" y="1474833"/>
            <a:ext cx="8520600" cy="2618100"/>
          </a:xfrm>
          <a:prstGeom prst="rect">
            <a:avLst/>
          </a:prstGeom>
        </p:spPr>
        <p:txBody>
          <a:bodyPr anchorCtr="0" anchor="b" bIns="91425" lIns="91425" rIns="91425" wrap="square" tIns="91425"/>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p:txBody>
      </p:sp>
      <p:sp>
        <p:nvSpPr>
          <p:cNvPr id="50" name="Shape 50"/>
          <p:cNvSpPr txBox="1"/>
          <p:nvPr>
            <p:ph idx="1" type="body"/>
          </p:nvPr>
        </p:nvSpPr>
        <p:spPr>
          <a:xfrm>
            <a:off x="311700" y="4202967"/>
            <a:ext cx="8520600" cy="1734300"/>
          </a:xfrm>
          <a:prstGeom prst="rect">
            <a:avLst/>
          </a:prstGeom>
        </p:spPr>
        <p:txBody>
          <a:bodyPr anchorCtr="0" anchor="t" bIns="91425" lIns="91425" rIns="91425" wrap="square"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51" name="Shape 51"/>
          <p:cNvSpPr txBox="1"/>
          <p:nvPr>
            <p:ph idx="12" type="sldNum"/>
          </p:nvPr>
        </p:nvSpPr>
        <p:spPr>
          <a:xfrm>
            <a:off x="8472458" y="6217622"/>
            <a:ext cx="548700" cy="5247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US"/>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52" name="Shape 52"/>
        <p:cNvGrpSpPr/>
        <p:nvPr/>
      </p:nvGrpSpPr>
      <p:grpSpPr>
        <a:xfrm>
          <a:off x="0" y="0"/>
          <a:ext cx="0" cy="0"/>
          <a:chOff x="0" y="0"/>
          <a:chExt cx="0" cy="0"/>
        </a:xfrm>
      </p:grpSpPr>
      <p:sp>
        <p:nvSpPr>
          <p:cNvPr id="53" name="Shape 53"/>
          <p:cNvSpPr txBox="1"/>
          <p:nvPr>
            <p:ph idx="12" type="sldNum"/>
          </p:nvPr>
        </p:nvSpPr>
        <p:spPr>
          <a:xfrm>
            <a:off x="8472458" y="6217622"/>
            <a:ext cx="548700" cy="5247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US"/>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
  <p:cSld name="Title and Content">
    <p:spTree>
      <p:nvGrpSpPr>
        <p:cNvPr id="54" name="Shape 54"/>
        <p:cNvGrpSpPr/>
        <p:nvPr/>
      </p:nvGrpSpPr>
      <p:grpSpPr>
        <a:xfrm>
          <a:off x="0" y="0"/>
          <a:ext cx="0" cy="0"/>
          <a:chOff x="0" y="0"/>
          <a:chExt cx="0" cy="0"/>
        </a:xfrm>
      </p:grpSpPr>
      <p:sp>
        <p:nvSpPr>
          <p:cNvPr id="55" name="Shape 55"/>
          <p:cNvSpPr txBox="1"/>
          <p:nvPr>
            <p:ph type="title"/>
          </p:nvPr>
        </p:nvSpPr>
        <p:spPr>
          <a:xfrm>
            <a:off x="628650" y="365126"/>
            <a:ext cx="7886700" cy="1325700"/>
          </a:xfrm>
          <a:prstGeom prst="rect">
            <a:avLst/>
          </a:prstGeom>
          <a:noFill/>
          <a:ln>
            <a:noFill/>
          </a:ln>
        </p:spPr>
        <p:txBody>
          <a:bodyPr anchorCtr="0" anchor="ctr" bIns="91425" lIns="91425" rIns="91425" wrap="square" tIns="91425"/>
          <a:lstStyle>
            <a:lvl1pPr indent="0" lvl="0" marL="0" marR="0" rtl="0" algn="l">
              <a:lnSpc>
                <a:spcPct val="90000"/>
              </a:lnSpc>
              <a:spcBef>
                <a:spcPts val="0"/>
              </a:spcBef>
              <a:buClr>
                <a:schemeClr val="dk1"/>
              </a:buClr>
              <a:buSzPct val="100000"/>
              <a:buFont typeface="Calibri"/>
              <a:buNone/>
              <a:defRPr b="0" i="0" sz="3300" u="none" cap="none" strike="noStrike">
                <a:solidFill>
                  <a:schemeClr val="dk1"/>
                </a:solidFill>
                <a:latin typeface="Calibri"/>
                <a:ea typeface="Calibri"/>
                <a:cs typeface="Calibri"/>
                <a:sym typeface="Calibri"/>
              </a:defRPr>
            </a:lvl1pPr>
            <a:lvl2pPr indent="0" lvl="1" rtl="0">
              <a:spcBef>
                <a:spcPts val="0"/>
              </a:spcBef>
              <a:buNone/>
              <a:defRPr sz="1800"/>
            </a:lvl2pPr>
            <a:lvl3pPr indent="0" lvl="2" rtl="0">
              <a:spcBef>
                <a:spcPts val="0"/>
              </a:spcBef>
              <a:buNone/>
              <a:defRPr sz="1800"/>
            </a:lvl3pPr>
            <a:lvl4pPr indent="0" lvl="3" rtl="0">
              <a:spcBef>
                <a:spcPts val="0"/>
              </a:spcBef>
              <a:buNone/>
              <a:defRPr sz="1800"/>
            </a:lvl4pPr>
            <a:lvl5pPr indent="0" lvl="4" rtl="0">
              <a:spcBef>
                <a:spcPts val="0"/>
              </a:spcBef>
              <a:buNone/>
              <a:defRPr sz="1800"/>
            </a:lvl5pPr>
            <a:lvl6pPr indent="0" lvl="5" rtl="0">
              <a:spcBef>
                <a:spcPts val="0"/>
              </a:spcBef>
              <a:buNone/>
              <a:defRPr sz="1800"/>
            </a:lvl6pPr>
            <a:lvl7pPr indent="0" lvl="6" rtl="0">
              <a:spcBef>
                <a:spcPts val="0"/>
              </a:spcBef>
              <a:buNone/>
              <a:defRPr sz="1800"/>
            </a:lvl7pPr>
            <a:lvl8pPr indent="0" lvl="7" rtl="0">
              <a:spcBef>
                <a:spcPts val="0"/>
              </a:spcBef>
              <a:buNone/>
              <a:defRPr sz="1800"/>
            </a:lvl8pPr>
            <a:lvl9pPr indent="0" lvl="8" rtl="0">
              <a:spcBef>
                <a:spcPts val="0"/>
              </a:spcBef>
              <a:buNone/>
              <a:defRPr sz="1800"/>
            </a:lvl9pPr>
          </a:lstStyle>
          <a:p/>
        </p:txBody>
      </p:sp>
      <p:sp>
        <p:nvSpPr>
          <p:cNvPr id="56" name="Shape 56"/>
          <p:cNvSpPr txBox="1"/>
          <p:nvPr>
            <p:ph idx="1" type="body"/>
          </p:nvPr>
        </p:nvSpPr>
        <p:spPr>
          <a:xfrm>
            <a:off x="628650" y="1825625"/>
            <a:ext cx="7886700" cy="4351200"/>
          </a:xfrm>
          <a:prstGeom prst="rect">
            <a:avLst/>
          </a:prstGeom>
          <a:noFill/>
          <a:ln>
            <a:noFill/>
          </a:ln>
        </p:spPr>
        <p:txBody>
          <a:bodyPr anchorCtr="0" anchor="t" bIns="91425" lIns="91425" rIns="91425" wrap="square" tIns="91425"/>
          <a:lstStyle>
            <a:lvl1pPr indent="-38100" lvl="0" marL="171450" marR="0" rtl="0" algn="l">
              <a:lnSpc>
                <a:spcPct val="90000"/>
              </a:lnSpc>
              <a:spcBef>
                <a:spcPts val="75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1pPr>
            <a:lvl2pPr indent="-57150" lvl="1" marL="514350" marR="0" rtl="0" algn="l">
              <a:lnSpc>
                <a:spcPct val="90000"/>
              </a:lnSpc>
              <a:spcBef>
                <a:spcPts val="375"/>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2pPr>
            <a:lvl3pPr indent="-76200" lvl="2" marL="857250" marR="0" rtl="0" algn="l">
              <a:lnSpc>
                <a:spcPct val="90000"/>
              </a:lnSpc>
              <a:spcBef>
                <a:spcPts val="375"/>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3pPr>
            <a:lvl4pPr indent="-85725" lvl="3" marL="1200150" marR="0" rtl="0" algn="l">
              <a:lnSpc>
                <a:spcPct val="90000"/>
              </a:lnSpc>
              <a:spcBef>
                <a:spcPts val="375"/>
              </a:spcBef>
              <a:buClr>
                <a:schemeClr val="dk1"/>
              </a:buClr>
              <a:buSzPct val="96428"/>
              <a:buFont typeface="Arial"/>
              <a:buChar char="•"/>
              <a:defRPr b="0" i="0" sz="1350" u="none" cap="none" strike="noStrike">
                <a:solidFill>
                  <a:schemeClr val="dk1"/>
                </a:solidFill>
                <a:latin typeface="Calibri"/>
                <a:ea typeface="Calibri"/>
                <a:cs typeface="Calibri"/>
                <a:sym typeface="Calibri"/>
              </a:defRPr>
            </a:lvl4pPr>
            <a:lvl5pPr indent="-85725" lvl="4" marL="1543050" marR="0" rtl="0" algn="l">
              <a:lnSpc>
                <a:spcPct val="90000"/>
              </a:lnSpc>
              <a:spcBef>
                <a:spcPts val="375"/>
              </a:spcBef>
              <a:buClr>
                <a:schemeClr val="dk1"/>
              </a:buClr>
              <a:buSzPct val="96428"/>
              <a:buFont typeface="Arial"/>
              <a:buChar char="•"/>
              <a:defRPr b="0" i="0" sz="1350" u="none" cap="none" strike="noStrike">
                <a:solidFill>
                  <a:schemeClr val="dk1"/>
                </a:solidFill>
                <a:latin typeface="Calibri"/>
                <a:ea typeface="Calibri"/>
                <a:cs typeface="Calibri"/>
                <a:sym typeface="Calibri"/>
              </a:defRPr>
            </a:lvl5pPr>
            <a:lvl6pPr indent="-85725" lvl="5" marL="1885950" marR="0" rtl="0" algn="l">
              <a:lnSpc>
                <a:spcPct val="90000"/>
              </a:lnSpc>
              <a:spcBef>
                <a:spcPts val="375"/>
              </a:spcBef>
              <a:buClr>
                <a:schemeClr val="dk1"/>
              </a:buClr>
              <a:buSzPct val="96428"/>
              <a:buFont typeface="Arial"/>
              <a:buChar char="•"/>
              <a:defRPr b="0" i="0" sz="1350" u="none" cap="none" strike="noStrike">
                <a:solidFill>
                  <a:schemeClr val="dk1"/>
                </a:solidFill>
                <a:latin typeface="Calibri"/>
                <a:ea typeface="Calibri"/>
                <a:cs typeface="Calibri"/>
                <a:sym typeface="Calibri"/>
              </a:defRPr>
            </a:lvl6pPr>
            <a:lvl7pPr indent="-85725" lvl="6" marL="2228850" marR="0" rtl="0" algn="l">
              <a:lnSpc>
                <a:spcPct val="90000"/>
              </a:lnSpc>
              <a:spcBef>
                <a:spcPts val="375"/>
              </a:spcBef>
              <a:buClr>
                <a:schemeClr val="dk1"/>
              </a:buClr>
              <a:buSzPct val="96428"/>
              <a:buFont typeface="Arial"/>
              <a:buChar char="•"/>
              <a:defRPr b="0" i="0" sz="1350" u="none" cap="none" strike="noStrike">
                <a:solidFill>
                  <a:schemeClr val="dk1"/>
                </a:solidFill>
                <a:latin typeface="Calibri"/>
                <a:ea typeface="Calibri"/>
                <a:cs typeface="Calibri"/>
                <a:sym typeface="Calibri"/>
              </a:defRPr>
            </a:lvl7pPr>
            <a:lvl8pPr indent="-85725" lvl="7" marL="2571750" marR="0" rtl="0" algn="l">
              <a:lnSpc>
                <a:spcPct val="90000"/>
              </a:lnSpc>
              <a:spcBef>
                <a:spcPts val="375"/>
              </a:spcBef>
              <a:buClr>
                <a:schemeClr val="dk1"/>
              </a:buClr>
              <a:buSzPct val="96428"/>
              <a:buFont typeface="Arial"/>
              <a:buChar char="•"/>
              <a:defRPr b="0" i="0" sz="1350" u="none" cap="none" strike="noStrike">
                <a:solidFill>
                  <a:schemeClr val="dk1"/>
                </a:solidFill>
                <a:latin typeface="Calibri"/>
                <a:ea typeface="Calibri"/>
                <a:cs typeface="Calibri"/>
                <a:sym typeface="Calibri"/>
              </a:defRPr>
            </a:lvl8pPr>
            <a:lvl9pPr indent="-85725" lvl="8" marL="2914650" marR="0" rtl="0" algn="l">
              <a:lnSpc>
                <a:spcPct val="90000"/>
              </a:lnSpc>
              <a:spcBef>
                <a:spcPts val="375"/>
              </a:spcBef>
              <a:buClr>
                <a:schemeClr val="dk1"/>
              </a:buClr>
              <a:buSzPct val="96428"/>
              <a:buFont typeface="Arial"/>
              <a:buChar char="•"/>
              <a:defRPr b="0" i="0" sz="1350" u="none" cap="none" strike="noStrike">
                <a:solidFill>
                  <a:schemeClr val="dk1"/>
                </a:solidFill>
                <a:latin typeface="Calibri"/>
                <a:ea typeface="Calibri"/>
                <a:cs typeface="Calibri"/>
                <a:sym typeface="Calibri"/>
              </a:defRPr>
            </a:lvl9pPr>
          </a:lstStyle>
          <a:p/>
        </p:txBody>
      </p:sp>
      <p:sp>
        <p:nvSpPr>
          <p:cNvPr id="57" name="Shape 57"/>
          <p:cNvSpPr txBox="1"/>
          <p:nvPr>
            <p:ph idx="10" type="dt"/>
          </p:nvPr>
        </p:nvSpPr>
        <p:spPr>
          <a:xfrm>
            <a:off x="628650" y="6356351"/>
            <a:ext cx="2057400" cy="365100"/>
          </a:xfrm>
          <a:prstGeom prst="rect">
            <a:avLst/>
          </a:prstGeom>
          <a:noFill/>
          <a:ln>
            <a:noFill/>
          </a:ln>
        </p:spPr>
        <p:txBody>
          <a:bodyPr anchorCtr="0" anchor="ctr" bIns="91425" lIns="91425" rIns="91425" wrap="square" tIns="91425"/>
          <a:lstStyle>
            <a:lvl1pPr indent="0" lvl="0" marL="0" marR="0" rtl="0" algn="l">
              <a:spcBef>
                <a:spcPts val="0"/>
              </a:spcBef>
              <a:buNone/>
              <a:defRPr sz="9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58" name="Shape 58"/>
          <p:cNvSpPr txBox="1"/>
          <p:nvPr>
            <p:ph idx="11" type="ftr"/>
          </p:nvPr>
        </p:nvSpPr>
        <p:spPr>
          <a:xfrm>
            <a:off x="3028950" y="6356351"/>
            <a:ext cx="3086100" cy="365100"/>
          </a:xfrm>
          <a:prstGeom prst="rect">
            <a:avLst/>
          </a:prstGeom>
          <a:noFill/>
          <a:ln>
            <a:noFill/>
          </a:ln>
        </p:spPr>
        <p:txBody>
          <a:bodyPr anchorCtr="0" anchor="ctr" bIns="91425" lIns="91425" rIns="91425" wrap="square" tIns="91425"/>
          <a:lstStyle>
            <a:lvl1pPr indent="0" lvl="0" marL="0" marR="0" rtl="0" algn="ctr">
              <a:spcBef>
                <a:spcPts val="0"/>
              </a:spcBef>
              <a:buNone/>
              <a:defRPr sz="9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59" name="Shape 59"/>
          <p:cNvSpPr txBox="1"/>
          <p:nvPr>
            <p:ph idx="12" type="sldNum"/>
          </p:nvPr>
        </p:nvSpPr>
        <p:spPr>
          <a:xfrm>
            <a:off x="6457950" y="6356351"/>
            <a:ext cx="2057400" cy="365100"/>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900">
                <a:solidFill>
                  <a:srgbClr val="888888"/>
                </a:solidFill>
                <a:latin typeface="Calibri"/>
                <a:ea typeface="Calibri"/>
                <a:cs typeface="Calibri"/>
                <a:sym typeface="Calibri"/>
              </a:rPr>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Obj">
  <p:cSld name="Two Content">
    <p:spTree>
      <p:nvGrpSpPr>
        <p:cNvPr id="60" name="Shape 60"/>
        <p:cNvGrpSpPr/>
        <p:nvPr/>
      </p:nvGrpSpPr>
      <p:grpSpPr>
        <a:xfrm>
          <a:off x="0" y="0"/>
          <a:ext cx="0" cy="0"/>
          <a:chOff x="0" y="0"/>
          <a:chExt cx="0" cy="0"/>
        </a:xfrm>
      </p:grpSpPr>
      <p:sp>
        <p:nvSpPr>
          <p:cNvPr id="61" name="Shape 61"/>
          <p:cNvSpPr txBox="1"/>
          <p:nvPr>
            <p:ph type="title"/>
          </p:nvPr>
        </p:nvSpPr>
        <p:spPr>
          <a:xfrm>
            <a:off x="628650" y="365126"/>
            <a:ext cx="7886700" cy="1325700"/>
          </a:xfrm>
          <a:prstGeom prst="rect">
            <a:avLst/>
          </a:prstGeom>
          <a:noFill/>
          <a:ln>
            <a:noFill/>
          </a:ln>
        </p:spPr>
        <p:txBody>
          <a:bodyPr anchorCtr="0" anchor="ctr" bIns="91425" lIns="91425" rIns="91425" wrap="square" tIns="91425"/>
          <a:lstStyle>
            <a:lvl1pPr indent="0" lvl="0" marL="0" marR="0" rtl="0" algn="l">
              <a:lnSpc>
                <a:spcPct val="90000"/>
              </a:lnSpc>
              <a:spcBef>
                <a:spcPts val="0"/>
              </a:spcBef>
              <a:buClr>
                <a:schemeClr val="dk1"/>
              </a:buClr>
              <a:buSzPct val="100000"/>
              <a:buFont typeface="Calibri"/>
              <a:buNone/>
              <a:defRPr b="0" i="0" sz="3300" u="none" cap="none" strike="noStrike">
                <a:solidFill>
                  <a:schemeClr val="dk1"/>
                </a:solidFill>
                <a:latin typeface="Calibri"/>
                <a:ea typeface="Calibri"/>
                <a:cs typeface="Calibri"/>
                <a:sym typeface="Calibri"/>
              </a:defRPr>
            </a:lvl1pPr>
            <a:lvl2pPr indent="0" lvl="1" rtl="0">
              <a:spcBef>
                <a:spcPts val="0"/>
              </a:spcBef>
              <a:buNone/>
              <a:defRPr sz="1800"/>
            </a:lvl2pPr>
            <a:lvl3pPr indent="0" lvl="2" rtl="0">
              <a:spcBef>
                <a:spcPts val="0"/>
              </a:spcBef>
              <a:buNone/>
              <a:defRPr sz="1800"/>
            </a:lvl3pPr>
            <a:lvl4pPr indent="0" lvl="3" rtl="0">
              <a:spcBef>
                <a:spcPts val="0"/>
              </a:spcBef>
              <a:buNone/>
              <a:defRPr sz="1800"/>
            </a:lvl4pPr>
            <a:lvl5pPr indent="0" lvl="4" rtl="0">
              <a:spcBef>
                <a:spcPts val="0"/>
              </a:spcBef>
              <a:buNone/>
              <a:defRPr sz="1800"/>
            </a:lvl5pPr>
            <a:lvl6pPr indent="0" lvl="5" rtl="0">
              <a:spcBef>
                <a:spcPts val="0"/>
              </a:spcBef>
              <a:buNone/>
              <a:defRPr sz="1800"/>
            </a:lvl6pPr>
            <a:lvl7pPr indent="0" lvl="6" rtl="0">
              <a:spcBef>
                <a:spcPts val="0"/>
              </a:spcBef>
              <a:buNone/>
              <a:defRPr sz="1800"/>
            </a:lvl7pPr>
            <a:lvl8pPr indent="0" lvl="7" rtl="0">
              <a:spcBef>
                <a:spcPts val="0"/>
              </a:spcBef>
              <a:buNone/>
              <a:defRPr sz="1800"/>
            </a:lvl8pPr>
            <a:lvl9pPr indent="0" lvl="8" rtl="0">
              <a:spcBef>
                <a:spcPts val="0"/>
              </a:spcBef>
              <a:buNone/>
              <a:defRPr sz="1800"/>
            </a:lvl9pPr>
          </a:lstStyle>
          <a:p/>
        </p:txBody>
      </p:sp>
      <p:sp>
        <p:nvSpPr>
          <p:cNvPr id="62" name="Shape 62"/>
          <p:cNvSpPr txBox="1"/>
          <p:nvPr>
            <p:ph idx="1" type="body"/>
          </p:nvPr>
        </p:nvSpPr>
        <p:spPr>
          <a:xfrm>
            <a:off x="628650" y="1825625"/>
            <a:ext cx="3886200" cy="4351200"/>
          </a:xfrm>
          <a:prstGeom prst="rect">
            <a:avLst/>
          </a:prstGeom>
          <a:noFill/>
          <a:ln>
            <a:noFill/>
          </a:ln>
        </p:spPr>
        <p:txBody>
          <a:bodyPr anchorCtr="0" anchor="t" bIns="91425" lIns="91425" rIns="91425" wrap="square" tIns="91425"/>
          <a:lstStyle>
            <a:lvl1pPr indent="-38100" lvl="0" marL="171450" marR="0" rtl="0" algn="l">
              <a:lnSpc>
                <a:spcPct val="90000"/>
              </a:lnSpc>
              <a:spcBef>
                <a:spcPts val="75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1pPr>
            <a:lvl2pPr indent="-57150" lvl="1" marL="514350" marR="0" rtl="0" algn="l">
              <a:lnSpc>
                <a:spcPct val="90000"/>
              </a:lnSpc>
              <a:spcBef>
                <a:spcPts val="375"/>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2pPr>
            <a:lvl3pPr indent="-76200" lvl="2" marL="857250" marR="0" rtl="0" algn="l">
              <a:lnSpc>
                <a:spcPct val="90000"/>
              </a:lnSpc>
              <a:spcBef>
                <a:spcPts val="375"/>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3pPr>
            <a:lvl4pPr indent="-85725" lvl="3" marL="1200150" marR="0" rtl="0" algn="l">
              <a:lnSpc>
                <a:spcPct val="90000"/>
              </a:lnSpc>
              <a:spcBef>
                <a:spcPts val="375"/>
              </a:spcBef>
              <a:buClr>
                <a:schemeClr val="dk1"/>
              </a:buClr>
              <a:buSzPct val="96428"/>
              <a:buFont typeface="Arial"/>
              <a:buChar char="•"/>
              <a:defRPr b="0" i="0" sz="1350" u="none" cap="none" strike="noStrike">
                <a:solidFill>
                  <a:schemeClr val="dk1"/>
                </a:solidFill>
                <a:latin typeface="Calibri"/>
                <a:ea typeface="Calibri"/>
                <a:cs typeface="Calibri"/>
                <a:sym typeface="Calibri"/>
              </a:defRPr>
            </a:lvl4pPr>
            <a:lvl5pPr indent="-85725" lvl="4" marL="1543050" marR="0" rtl="0" algn="l">
              <a:lnSpc>
                <a:spcPct val="90000"/>
              </a:lnSpc>
              <a:spcBef>
                <a:spcPts val="375"/>
              </a:spcBef>
              <a:buClr>
                <a:schemeClr val="dk1"/>
              </a:buClr>
              <a:buSzPct val="96428"/>
              <a:buFont typeface="Arial"/>
              <a:buChar char="•"/>
              <a:defRPr b="0" i="0" sz="1350" u="none" cap="none" strike="noStrike">
                <a:solidFill>
                  <a:schemeClr val="dk1"/>
                </a:solidFill>
                <a:latin typeface="Calibri"/>
                <a:ea typeface="Calibri"/>
                <a:cs typeface="Calibri"/>
                <a:sym typeface="Calibri"/>
              </a:defRPr>
            </a:lvl5pPr>
            <a:lvl6pPr indent="-85725" lvl="5" marL="1885950" marR="0" rtl="0" algn="l">
              <a:lnSpc>
                <a:spcPct val="90000"/>
              </a:lnSpc>
              <a:spcBef>
                <a:spcPts val="375"/>
              </a:spcBef>
              <a:buClr>
                <a:schemeClr val="dk1"/>
              </a:buClr>
              <a:buSzPct val="96428"/>
              <a:buFont typeface="Arial"/>
              <a:buChar char="•"/>
              <a:defRPr b="0" i="0" sz="1350" u="none" cap="none" strike="noStrike">
                <a:solidFill>
                  <a:schemeClr val="dk1"/>
                </a:solidFill>
                <a:latin typeface="Calibri"/>
                <a:ea typeface="Calibri"/>
                <a:cs typeface="Calibri"/>
                <a:sym typeface="Calibri"/>
              </a:defRPr>
            </a:lvl6pPr>
            <a:lvl7pPr indent="-85725" lvl="6" marL="2228850" marR="0" rtl="0" algn="l">
              <a:lnSpc>
                <a:spcPct val="90000"/>
              </a:lnSpc>
              <a:spcBef>
                <a:spcPts val="375"/>
              </a:spcBef>
              <a:buClr>
                <a:schemeClr val="dk1"/>
              </a:buClr>
              <a:buSzPct val="96428"/>
              <a:buFont typeface="Arial"/>
              <a:buChar char="•"/>
              <a:defRPr b="0" i="0" sz="1350" u="none" cap="none" strike="noStrike">
                <a:solidFill>
                  <a:schemeClr val="dk1"/>
                </a:solidFill>
                <a:latin typeface="Calibri"/>
                <a:ea typeface="Calibri"/>
                <a:cs typeface="Calibri"/>
                <a:sym typeface="Calibri"/>
              </a:defRPr>
            </a:lvl7pPr>
            <a:lvl8pPr indent="-85725" lvl="7" marL="2571750" marR="0" rtl="0" algn="l">
              <a:lnSpc>
                <a:spcPct val="90000"/>
              </a:lnSpc>
              <a:spcBef>
                <a:spcPts val="375"/>
              </a:spcBef>
              <a:buClr>
                <a:schemeClr val="dk1"/>
              </a:buClr>
              <a:buSzPct val="96428"/>
              <a:buFont typeface="Arial"/>
              <a:buChar char="•"/>
              <a:defRPr b="0" i="0" sz="1350" u="none" cap="none" strike="noStrike">
                <a:solidFill>
                  <a:schemeClr val="dk1"/>
                </a:solidFill>
                <a:latin typeface="Calibri"/>
                <a:ea typeface="Calibri"/>
                <a:cs typeface="Calibri"/>
                <a:sym typeface="Calibri"/>
              </a:defRPr>
            </a:lvl8pPr>
            <a:lvl9pPr indent="-85725" lvl="8" marL="2914650" marR="0" rtl="0" algn="l">
              <a:lnSpc>
                <a:spcPct val="90000"/>
              </a:lnSpc>
              <a:spcBef>
                <a:spcPts val="375"/>
              </a:spcBef>
              <a:buClr>
                <a:schemeClr val="dk1"/>
              </a:buClr>
              <a:buSzPct val="96428"/>
              <a:buFont typeface="Arial"/>
              <a:buChar char="•"/>
              <a:defRPr b="0" i="0" sz="1350" u="none" cap="none" strike="noStrike">
                <a:solidFill>
                  <a:schemeClr val="dk1"/>
                </a:solidFill>
                <a:latin typeface="Calibri"/>
                <a:ea typeface="Calibri"/>
                <a:cs typeface="Calibri"/>
                <a:sym typeface="Calibri"/>
              </a:defRPr>
            </a:lvl9pPr>
          </a:lstStyle>
          <a:p/>
        </p:txBody>
      </p:sp>
      <p:sp>
        <p:nvSpPr>
          <p:cNvPr id="63" name="Shape 63"/>
          <p:cNvSpPr txBox="1"/>
          <p:nvPr>
            <p:ph idx="2" type="body"/>
          </p:nvPr>
        </p:nvSpPr>
        <p:spPr>
          <a:xfrm>
            <a:off x="4629150" y="1825625"/>
            <a:ext cx="3886200" cy="4351200"/>
          </a:xfrm>
          <a:prstGeom prst="rect">
            <a:avLst/>
          </a:prstGeom>
          <a:noFill/>
          <a:ln>
            <a:noFill/>
          </a:ln>
        </p:spPr>
        <p:txBody>
          <a:bodyPr anchorCtr="0" anchor="t" bIns="91425" lIns="91425" rIns="91425" wrap="square" tIns="91425"/>
          <a:lstStyle>
            <a:lvl1pPr indent="-38100" lvl="0" marL="171450" marR="0" rtl="0" algn="l">
              <a:lnSpc>
                <a:spcPct val="90000"/>
              </a:lnSpc>
              <a:spcBef>
                <a:spcPts val="75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1pPr>
            <a:lvl2pPr indent="-57150" lvl="1" marL="514350" marR="0" rtl="0" algn="l">
              <a:lnSpc>
                <a:spcPct val="90000"/>
              </a:lnSpc>
              <a:spcBef>
                <a:spcPts val="375"/>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2pPr>
            <a:lvl3pPr indent="-76200" lvl="2" marL="857250" marR="0" rtl="0" algn="l">
              <a:lnSpc>
                <a:spcPct val="90000"/>
              </a:lnSpc>
              <a:spcBef>
                <a:spcPts val="375"/>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3pPr>
            <a:lvl4pPr indent="-85725" lvl="3" marL="1200150" marR="0" rtl="0" algn="l">
              <a:lnSpc>
                <a:spcPct val="90000"/>
              </a:lnSpc>
              <a:spcBef>
                <a:spcPts val="375"/>
              </a:spcBef>
              <a:buClr>
                <a:schemeClr val="dk1"/>
              </a:buClr>
              <a:buSzPct val="96428"/>
              <a:buFont typeface="Arial"/>
              <a:buChar char="•"/>
              <a:defRPr b="0" i="0" sz="1350" u="none" cap="none" strike="noStrike">
                <a:solidFill>
                  <a:schemeClr val="dk1"/>
                </a:solidFill>
                <a:latin typeface="Calibri"/>
                <a:ea typeface="Calibri"/>
                <a:cs typeface="Calibri"/>
                <a:sym typeface="Calibri"/>
              </a:defRPr>
            </a:lvl4pPr>
            <a:lvl5pPr indent="-85725" lvl="4" marL="1543050" marR="0" rtl="0" algn="l">
              <a:lnSpc>
                <a:spcPct val="90000"/>
              </a:lnSpc>
              <a:spcBef>
                <a:spcPts val="375"/>
              </a:spcBef>
              <a:buClr>
                <a:schemeClr val="dk1"/>
              </a:buClr>
              <a:buSzPct val="96428"/>
              <a:buFont typeface="Arial"/>
              <a:buChar char="•"/>
              <a:defRPr b="0" i="0" sz="1350" u="none" cap="none" strike="noStrike">
                <a:solidFill>
                  <a:schemeClr val="dk1"/>
                </a:solidFill>
                <a:latin typeface="Calibri"/>
                <a:ea typeface="Calibri"/>
                <a:cs typeface="Calibri"/>
                <a:sym typeface="Calibri"/>
              </a:defRPr>
            </a:lvl5pPr>
            <a:lvl6pPr indent="-85725" lvl="5" marL="1885950" marR="0" rtl="0" algn="l">
              <a:lnSpc>
                <a:spcPct val="90000"/>
              </a:lnSpc>
              <a:spcBef>
                <a:spcPts val="375"/>
              </a:spcBef>
              <a:buClr>
                <a:schemeClr val="dk1"/>
              </a:buClr>
              <a:buSzPct val="96428"/>
              <a:buFont typeface="Arial"/>
              <a:buChar char="•"/>
              <a:defRPr b="0" i="0" sz="1350" u="none" cap="none" strike="noStrike">
                <a:solidFill>
                  <a:schemeClr val="dk1"/>
                </a:solidFill>
                <a:latin typeface="Calibri"/>
                <a:ea typeface="Calibri"/>
                <a:cs typeface="Calibri"/>
                <a:sym typeface="Calibri"/>
              </a:defRPr>
            </a:lvl6pPr>
            <a:lvl7pPr indent="-85725" lvl="6" marL="2228850" marR="0" rtl="0" algn="l">
              <a:lnSpc>
                <a:spcPct val="90000"/>
              </a:lnSpc>
              <a:spcBef>
                <a:spcPts val="375"/>
              </a:spcBef>
              <a:buClr>
                <a:schemeClr val="dk1"/>
              </a:buClr>
              <a:buSzPct val="96428"/>
              <a:buFont typeface="Arial"/>
              <a:buChar char="•"/>
              <a:defRPr b="0" i="0" sz="1350" u="none" cap="none" strike="noStrike">
                <a:solidFill>
                  <a:schemeClr val="dk1"/>
                </a:solidFill>
                <a:latin typeface="Calibri"/>
                <a:ea typeface="Calibri"/>
                <a:cs typeface="Calibri"/>
                <a:sym typeface="Calibri"/>
              </a:defRPr>
            </a:lvl7pPr>
            <a:lvl8pPr indent="-85725" lvl="7" marL="2571750" marR="0" rtl="0" algn="l">
              <a:lnSpc>
                <a:spcPct val="90000"/>
              </a:lnSpc>
              <a:spcBef>
                <a:spcPts val="375"/>
              </a:spcBef>
              <a:buClr>
                <a:schemeClr val="dk1"/>
              </a:buClr>
              <a:buSzPct val="96428"/>
              <a:buFont typeface="Arial"/>
              <a:buChar char="•"/>
              <a:defRPr b="0" i="0" sz="1350" u="none" cap="none" strike="noStrike">
                <a:solidFill>
                  <a:schemeClr val="dk1"/>
                </a:solidFill>
                <a:latin typeface="Calibri"/>
                <a:ea typeface="Calibri"/>
                <a:cs typeface="Calibri"/>
                <a:sym typeface="Calibri"/>
              </a:defRPr>
            </a:lvl8pPr>
            <a:lvl9pPr indent="-85725" lvl="8" marL="2914650" marR="0" rtl="0" algn="l">
              <a:lnSpc>
                <a:spcPct val="90000"/>
              </a:lnSpc>
              <a:spcBef>
                <a:spcPts val="375"/>
              </a:spcBef>
              <a:buClr>
                <a:schemeClr val="dk1"/>
              </a:buClr>
              <a:buSzPct val="96428"/>
              <a:buFont typeface="Arial"/>
              <a:buChar char="•"/>
              <a:defRPr b="0" i="0" sz="1350" u="none" cap="none" strike="noStrike">
                <a:solidFill>
                  <a:schemeClr val="dk1"/>
                </a:solidFill>
                <a:latin typeface="Calibri"/>
                <a:ea typeface="Calibri"/>
                <a:cs typeface="Calibri"/>
                <a:sym typeface="Calibri"/>
              </a:defRPr>
            </a:lvl9pPr>
          </a:lstStyle>
          <a:p/>
        </p:txBody>
      </p:sp>
      <p:sp>
        <p:nvSpPr>
          <p:cNvPr id="64" name="Shape 64"/>
          <p:cNvSpPr txBox="1"/>
          <p:nvPr>
            <p:ph idx="10" type="dt"/>
          </p:nvPr>
        </p:nvSpPr>
        <p:spPr>
          <a:xfrm>
            <a:off x="628650" y="6356351"/>
            <a:ext cx="2057400" cy="365100"/>
          </a:xfrm>
          <a:prstGeom prst="rect">
            <a:avLst/>
          </a:prstGeom>
          <a:noFill/>
          <a:ln>
            <a:noFill/>
          </a:ln>
        </p:spPr>
        <p:txBody>
          <a:bodyPr anchorCtr="0" anchor="ctr" bIns="91425" lIns="91425" rIns="91425" wrap="square" tIns="91425"/>
          <a:lstStyle>
            <a:lvl1pPr indent="0" lvl="0" marL="0" marR="0" rtl="0" algn="l">
              <a:spcBef>
                <a:spcPts val="0"/>
              </a:spcBef>
              <a:buNone/>
              <a:defRPr sz="9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65" name="Shape 65"/>
          <p:cNvSpPr txBox="1"/>
          <p:nvPr>
            <p:ph idx="11" type="ftr"/>
          </p:nvPr>
        </p:nvSpPr>
        <p:spPr>
          <a:xfrm>
            <a:off x="3028950" y="6356351"/>
            <a:ext cx="3086100" cy="365100"/>
          </a:xfrm>
          <a:prstGeom prst="rect">
            <a:avLst/>
          </a:prstGeom>
          <a:noFill/>
          <a:ln>
            <a:noFill/>
          </a:ln>
        </p:spPr>
        <p:txBody>
          <a:bodyPr anchorCtr="0" anchor="ctr" bIns="91425" lIns="91425" rIns="91425" wrap="square" tIns="91425"/>
          <a:lstStyle>
            <a:lvl1pPr indent="0" lvl="0" marL="0" marR="0" rtl="0" algn="ctr">
              <a:spcBef>
                <a:spcPts val="0"/>
              </a:spcBef>
              <a:buNone/>
              <a:defRPr sz="9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66" name="Shape 66"/>
          <p:cNvSpPr txBox="1"/>
          <p:nvPr>
            <p:ph idx="12" type="sldNum"/>
          </p:nvPr>
        </p:nvSpPr>
        <p:spPr>
          <a:xfrm>
            <a:off x="6457950" y="6356351"/>
            <a:ext cx="2057400" cy="365100"/>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900">
                <a:solidFill>
                  <a:srgbClr val="888888"/>
                </a:solidFill>
                <a:latin typeface="Calibri"/>
                <a:ea typeface="Calibri"/>
                <a:cs typeface="Calibri"/>
                <a:sym typeface="Calibri"/>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17" name="Shape 17"/>
        <p:cNvGrpSpPr/>
        <p:nvPr/>
      </p:nvGrpSpPr>
      <p:grpSpPr>
        <a:xfrm>
          <a:off x="0" y="0"/>
          <a:ext cx="0" cy="0"/>
          <a:chOff x="0" y="0"/>
          <a:chExt cx="0" cy="0"/>
        </a:xfrm>
      </p:grpSpPr>
      <p:sp>
        <p:nvSpPr>
          <p:cNvPr id="18" name="Shape 18"/>
          <p:cNvSpPr txBox="1"/>
          <p:nvPr>
            <p:ph type="title"/>
          </p:nvPr>
        </p:nvSpPr>
        <p:spPr>
          <a:xfrm>
            <a:off x="311700" y="2867800"/>
            <a:ext cx="8520600" cy="1122300"/>
          </a:xfrm>
          <a:prstGeom prst="rect">
            <a:avLst/>
          </a:prstGeom>
        </p:spPr>
        <p:txBody>
          <a:bodyPr anchorCtr="0" anchor="ctr" bIns="91425" lIns="91425" rIns="91425" wrap="square" tIns="91425"/>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p:txBody>
      </p:sp>
      <p:sp>
        <p:nvSpPr>
          <p:cNvPr id="19" name="Shape 19"/>
          <p:cNvSpPr txBox="1"/>
          <p:nvPr>
            <p:ph idx="12" type="sldNum"/>
          </p:nvPr>
        </p:nvSpPr>
        <p:spPr>
          <a:xfrm>
            <a:off x="8472458" y="6217622"/>
            <a:ext cx="548700" cy="5247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US"/>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20" name="Shape 20"/>
        <p:cNvGrpSpPr/>
        <p:nvPr/>
      </p:nvGrpSpPr>
      <p:grpSpPr>
        <a:xfrm>
          <a:off x="0" y="0"/>
          <a:ext cx="0" cy="0"/>
          <a:chOff x="0" y="0"/>
          <a:chExt cx="0" cy="0"/>
        </a:xfrm>
      </p:grpSpPr>
      <p:sp>
        <p:nvSpPr>
          <p:cNvPr id="21" name="Shape 21"/>
          <p:cNvSpPr txBox="1"/>
          <p:nvPr>
            <p:ph type="title"/>
          </p:nvPr>
        </p:nvSpPr>
        <p:spPr>
          <a:xfrm>
            <a:off x="311700" y="593367"/>
            <a:ext cx="8520600" cy="7635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311700" y="1536633"/>
            <a:ext cx="8520600" cy="45552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3" name="Shape 23"/>
          <p:cNvSpPr txBox="1"/>
          <p:nvPr>
            <p:ph idx="12" type="sldNum"/>
          </p:nvPr>
        </p:nvSpPr>
        <p:spPr>
          <a:xfrm>
            <a:off x="8472458" y="6217622"/>
            <a:ext cx="548700" cy="5247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US"/>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24" name="Shape 24"/>
        <p:cNvGrpSpPr/>
        <p:nvPr/>
      </p:nvGrpSpPr>
      <p:grpSpPr>
        <a:xfrm>
          <a:off x="0" y="0"/>
          <a:ext cx="0" cy="0"/>
          <a:chOff x="0" y="0"/>
          <a:chExt cx="0" cy="0"/>
        </a:xfrm>
      </p:grpSpPr>
      <p:sp>
        <p:nvSpPr>
          <p:cNvPr id="25" name="Shape 25"/>
          <p:cNvSpPr txBox="1"/>
          <p:nvPr>
            <p:ph type="title"/>
          </p:nvPr>
        </p:nvSpPr>
        <p:spPr>
          <a:xfrm>
            <a:off x="311700" y="593367"/>
            <a:ext cx="8520600" cy="7635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6" name="Shape 26"/>
          <p:cNvSpPr txBox="1"/>
          <p:nvPr>
            <p:ph idx="1" type="body"/>
          </p:nvPr>
        </p:nvSpPr>
        <p:spPr>
          <a:xfrm>
            <a:off x="311700" y="1536633"/>
            <a:ext cx="3999900" cy="4555200"/>
          </a:xfrm>
          <a:prstGeom prst="rect">
            <a:avLst/>
          </a:prstGeom>
        </p:spPr>
        <p:txBody>
          <a:bodyPr anchorCtr="0" anchor="t" bIns="91425" lIns="91425" rIns="91425" wrap="square"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7" name="Shape 27"/>
          <p:cNvSpPr txBox="1"/>
          <p:nvPr>
            <p:ph idx="2" type="body"/>
          </p:nvPr>
        </p:nvSpPr>
        <p:spPr>
          <a:xfrm>
            <a:off x="4832400" y="1536633"/>
            <a:ext cx="3999900" cy="4555200"/>
          </a:xfrm>
          <a:prstGeom prst="rect">
            <a:avLst/>
          </a:prstGeom>
        </p:spPr>
        <p:txBody>
          <a:bodyPr anchorCtr="0" anchor="t" bIns="91425" lIns="91425" rIns="91425" wrap="square"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8" name="Shape 28"/>
          <p:cNvSpPr txBox="1"/>
          <p:nvPr>
            <p:ph idx="12" type="sldNum"/>
          </p:nvPr>
        </p:nvSpPr>
        <p:spPr>
          <a:xfrm>
            <a:off x="8472458" y="6217622"/>
            <a:ext cx="548700" cy="5247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US"/>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29" name="Shape 29"/>
        <p:cNvGrpSpPr/>
        <p:nvPr/>
      </p:nvGrpSpPr>
      <p:grpSpPr>
        <a:xfrm>
          <a:off x="0" y="0"/>
          <a:ext cx="0" cy="0"/>
          <a:chOff x="0" y="0"/>
          <a:chExt cx="0" cy="0"/>
        </a:xfrm>
      </p:grpSpPr>
      <p:sp>
        <p:nvSpPr>
          <p:cNvPr id="30" name="Shape 30"/>
          <p:cNvSpPr txBox="1"/>
          <p:nvPr>
            <p:ph type="title"/>
          </p:nvPr>
        </p:nvSpPr>
        <p:spPr>
          <a:xfrm>
            <a:off x="311700" y="593367"/>
            <a:ext cx="8520600" cy="7635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31" name="Shape 31"/>
          <p:cNvSpPr txBox="1"/>
          <p:nvPr>
            <p:ph idx="12" type="sldNum"/>
          </p:nvPr>
        </p:nvSpPr>
        <p:spPr>
          <a:xfrm>
            <a:off x="8472458" y="6217622"/>
            <a:ext cx="548700" cy="5247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US"/>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32" name="Shape 32"/>
        <p:cNvGrpSpPr/>
        <p:nvPr/>
      </p:nvGrpSpPr>
      <p:grpSpPr>
        <a:xfrm>
          <a:off x="0" y="0"/>
          <a:ext cx="0" cy="0"/>
          <a:chOff x="0" y="0"/>
          <a:chExt cx="0" cy="0"/>
        </a:xfrm>
      </p:grpSpPr>
      <p:sp>
        <p:nvSpPr>
          <p:cNvPr id="33" name="Shape 33"/>
          <p:cNvSpPr txBox="1"/>
          <p:nvPr>
            <p:ph type="title"/>
          </p:nvPr>
        </p:nvSpPr>
        <p:spPr>
          <a:xfrm>
            <a:off x="311700" y="740800"/>
            <a:ext cx="2808000" cy="1007700"/>
          </a:xfrm>
          <a:prstGeom prst="rect">
            <a:avLst/>
          </a:prstGeom>
        </p:spPr>
        <p:txBody>
          <a:bodyPr anchorCtr="0" anchor="b" bIns="91425" lIns="91425" rIns="91425" wrap="square"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4" name="Shape 34"/>
          <p:cNvSpPr txBox="1"/>
          <p:nvPr>
            <p:ph idx="1" type="body"/>
          </p:nvPr>
        </p:nvSpPr>
        <p:spPr>
          <a:xfrm>
            <a:off x="311700" y="1852800"/>
            <a:ext cx="2808000" cy="4239300"/>
          </a:xfrm>
          <a:prstGeom prst="rect">
            <a:avLst/>
          </a:prstGeom>
        </p:spPr>
        <p:txBody>
          <a:bodyPr anchorCtr="0" anchor="t" bIns="91425" lIns="91425" rIns="91425" wrap="square"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5" name="Shape 35"/>
          <p:cNvSpPr txBox="1"/>
          <p:nvPr>
            <p:ph idx="12" type="sldNum"/>
          </p:nvPr>
        </p:nvSpPr>
        <p:spPr>
          <a:xfrm>
            <a:off x="8472458" y="6217622"/>
            <a:ext cx="548700" cy="5247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US"/>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spTree>
      <p:nvGrpSpPr>
        <p:cNvPr id="36" name="Shape 36"/>
        <p:cNvGrpSpPr/>
        <p:nvPr/>
      </p:nvGrpSpPr>
      <p:grpSpPr>
        <a:xfrm>
          <a:off x="0" y="0"/>
          <a:ext cx="0" cy="0"/>
          <a:chOff x="0" y="0"/>
          <a:chExt cx="0" cy="0"/>
        </a:xfrm>
      </p:grpSpPr>
      <p:sp>
        <p:nvSpPr>
          <p:cNvPr id="37" name="Shape 37"/>
          <p:cNvSpPr txBox="1"/>
          <p:nvPr>
            <p:ph type="title"/>
          </p:nvPr>
        </p:nvSpPr>
        <p:spPr>
          <a:xfrm>
            <a:off x="490250" y="600200"/>
            <a:ext cx="6367800" cy="5454300"/>
          </a:xfrm>
          <a:prstGeom prst="rect">
            <a:avLst/>
          </a:prstGeom>
        </p:spPr>
        <p:txBody>
          <a:bodyPr anchorCtr="0" anchor="ctr" bIns="91425" lIns="91425" rIns="91425" wrap="square"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38" name="Shape 38"/>
          <p:cNvSpPr txBox="1"/>
          <p:nvPr>
            <p:ph idx="12" type="sldNum"/>
          </p:nvPr>
        </p:nvSpPr>
        <p:spPr>
          <a:xfrm>
            <a:off x="8472458" y="6217622"/>
            <a:ext cx="548700" cy="5247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US"/>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39" name="Shape 39"/>
        <p:cNvGrpSpPr/>
        <p:nvPr/>
      </p:nvGrpSpPr>
      <p:grpSpPr>
        <a:xfrm>
          <a:off x="0" y="0"/>
          <a:ext cx="0" cy="0"/>
          <a:chOff x="0" y="0"/>
          <a:chExt cx="0" cy="0"/>
        </a:xfrm>
      </p:grpSpPr>
      <p:sp>
        <p:nvSpPr>
          <p:cNvPr id="40" name="Shape 40"/>
          <p:cNvSpPr/>
          <p:nvPr/>
        </p:nvSpPr>
        <p:spPr>
          <a:xfrm>
            <a:off x="4572000" y="-167"/>
            <a:ext cx="4572000" cy="6858000"/>
          </a:xfrm>
          <a:prstGeom prst="rect">
            <a:avLst/>
          </a:prstGeom>
          <a:solidFill>
            <a:schemeClr val="lt2"/>
          </a:solidFill>
          <a:ln>
            <a:noFill/>
          </a:ln>
        </p:spPr>
        <p:txBody>
          <a:bodyPr anchorCtr="0" anchor="ctr" bIns="91425" lIns="91425" rIns="91425" wrap="square" tIns="91425">
            <a:noAutofit/>
          </a:bodyPr>
          <a:lstStyle/>
          <a:p>
            <a:pPr lvl="0">
              <a:spcBef>
                <a:spcPts val="0"/>
              </a:spcBef>
              <a:buNone/>
            </a:pPr>
            <a:r>
              <a:t/>
            </a:r>
            <a:endParaRPr/>
          </a:p>
        </p:txBody>
      </p:sp>
      <p:sp>
        <p:nvSpPr>
          <p:cNvPr id="41" name="Shape 41"/>
          <p:cNvSpPr txBox="1"/>
          <p:nvPr>
            <p:ph type="title"/>
          </p:nvPr>
        </p:nvSpPr>
        <p:spPr>
          <a:xfrm>
            <a:off x="265500" y="1644233"/>
            <a:ext cx="4045200" cy="1976400"/>
          </a:xfrm>
          <a:prstGeom prst="rect">
            <a:avLst/>
          </a:prstGeom>
        </p:spPr>
        <p:txBody>
          <a:bodyPr anchorCtr="0" anchor="b" bIns="91425" lIns="91425" rIns="91425" wrap="square"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42" name="Shape 42"/>
          <p:cNvSpPr txBox="1"/>
          <p:nvPr>
            <p:ph idx="1" type="subTitle"/>
          </p:nvPr>
        </p:nvSpPr>
        <p:spPr>
          <a:xfrm>
            <a:off x="265500" y="3737433"/>
            <a:ext cx="4045200" cy="1646700"/>
          </a:xfrm>
          <a:prstGeom prst="rect">
            <a:avLst/>
          </a:prstGeom>
        </p:spPr>
        <p:txBody>
          <a:bodyPr anchorCtr="0" anchor="t" bIns="91425" lIns="91425" rIns="91425" wrap="square"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43" name="Shape 43"/>
          <p:cNvSpPr txBox="1"/>
          <p:nvPr>
            <p:ph idx="2" type="body"/>
          </p:nvPr>
        </p:nvSpPr>
        <p:spPr>
          <a:xfrm>
            <a:off x="4939500" y="965433"/>
            <a:ext cx="3837000" cy="4926900"/>
          </a:xfrm>
          <a:prstGeom prst="rect">
            <a:avLst/>
          </a:prstGeom>
        </p:spPr>
        <p:txBody>
          <a:bodyPr anchorCtr="0" anchor="ctr"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4" name="Shape 44"/>
          <p:cNvSpPr txBox="1"/>
          <p:nvPr>
            <p:ph idx="12" type="sldNum"/>
          </p:nvPr>
        </p:nvSpPr>
        <p:spPr>
          <a:xfrm>
            <a:off x="8472458" y="6217622"/>
            <a:ext cx="548700" cy="5247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US"/>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45" name="Shape 45"/>
        <p:cNvGrpSpPr/>
        <p:nvPr/>
      </p:nvGrpSpPr>
      <p:grpSpPr>
        <a:xfrm>
          <a:off x="0" y="0"/>
          <a:ext cx="0" cy="0"/>
          <a:chOff x="0" y="0"/>
          <a:chExt cx="0" cy="0"/>
        </a:xfrm>
      </p:grpSpPr>
      <p:sp>
        <p:nvSpPr>
          <p:cNvPr id="46" name="Shape 46"/>
          <p:cNvSpPr txBox="1"/>
          <p:nvPr>
            <p:ph idx="1" type="body"/>
          </p:nvPr>
        </p:nvSpPr>
        <p:spPr>
          <a:xfrm>
            <a:off x="311700" y="5640767"/>
            <a:ext cx="5998800" cy="806700"/>
          </a:xfrm>
          <a:prstGeom prst="rect">
            <a:avLst/>
          </a:prstGeom>
        </p:spPr>
        <p:txBody>
          <a:bodyPr anchorCtr="0" anchor="ctr" bIns="91425" lIns="91425" rIns="91425" wrap="square" tIns="91425"/>
          <a:lstStyle>
            <a:lvl1pPr lvl="0">
              <a:lnSpc>
                <a:spcPct val="100000"/>
              </a:lnSpc>
              <a:spcBef>
                <a:spcPts val="0"/>
              </a:spcBef>
              <a:spcAft>
                <a:spcPts val="0"/>
              </a:spcAft>
              <a:buNone/>
              <a:defRPr/>
            </a:lvl1pPr>
          </a:lstStyle>
          <a:p/>
        </p:txBody>
      </p:sp>
      <p:sp>
        <p:nvSpPr>
          <p:cNvPr id="47" name="Shape 47"/>
          <p:cNvSpPr txBox="1"/>
          <p:nvPr>
            <p:ph idx="12" type="sldNum"/>
          </p:nvPr>
        </p:nvSpPr>
        <p:spPr>
          <a:xfrm>
            <a:off x="8472458" y="6217622"/>
            <a:ext cx="548700" cy="5247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US"/>
              <a:t>‹#›</a:t>
            </a:fld>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9" name="Shape 9"/>
        <p:cNvGrpSpPr/>
        <p:nvPr/>
      </p:nvGrpSpPr>
      <p:grpSpPr>
        <a:xfrm>
          <a:off x="0" y="0"/>
          <a:ext cx="0" cy="0"/>
          <a:chOff x="0" y="0"/>
          <a:chExt cx="0" cy="0"/>
        </a:xfrm>
      </p:grpSpPr>
      <p:sp>
        <p:nvSpPr>
          <p:cNvPr id="10" name="Shape 10"/>
          <p:cNvSpPr txBox="1"/>
          <p:nvPr>
            <p:ph type="title"/>
          </p:nvPr>
        </p:nvSpPr>
        <p:spPr>
          <a:xfrm>
            <a:off x="311700" y="593367"/>
            <a:ext cx="8520600" cy="763500"/>
          </a:xfrm>
          <a:prstGeom prst="rect">
            <a:avLst/>
          </a:prstGeom>
          <a:noFill/>
          <a:ln>
            <a:noFill/>
          </a:ln>
        </p:spPr>
        <p:txBody>
          <a:bodyPr anchorCtr="0" anchor="t" bIns="91425" lIns="91425" rIns="91425" wrap="square" tIns="91425"/>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p:txBody>
      </p:sp>
      <p:sp>
        <p:nvSpPr>
          <p:cNvPr id="11" name="Shape 11"/>
          <p:cNvSpPr txBox="1"/>
          <p:nvPr>
            <p:ph idx="1" type="body"/>
          </p:nvPr>
        </p:nvSpPr>
        <p:spPr>
          <a:xfrm>
            <a:off x="311700" y="1536633"/>
            <a:ext cx="8520600" cy="4555200"/>
          </a:xfrm>
          <a:prstGeom prst="rect">
            <a:avLst/>
          </a:prstGeom>
          <a:noFill/>
          <a:ln>
            <a:noFill/>
          </a:ln>
        </p:spPr>
        <p:txBody>
          <a:bodyPr anchorCtr="0" anchor="t" bIns="91425" lIns="91425" rIns="91425" wrap="square" tIns="91425"/>
          <a:lstStyle>
            <a:lvl1pPr lvl="0">
              <a:lnSpc>
                <a:spcPct val="115000"/>
              </a:lnSpc>
              <a:spcBef>
                <a:spcPts val="0"/>
              </a:spcBef>
              <a:spcAft>
                <a:spcPts val="1600"/>
              </a:spcAft>
              <a:buClr>
                <a:schemeClr val="dk2"/>
              </a:buClr>
              <a:buSzPct val="100000"/>
              <a:buChar char="●"/>
              <a:defRPr sz="1800">
                <a:solidFill>
                  <a:schemeClr val="dk2"/>
                </a:solidFill>
              </a:defRPr>
            </a:lvl1pPr>
            <a:lvl2pPr lvl="1">
              <a:lnSpc>
                <a:spcPct val="115000"/>
              </a:lnSpc>
              <a:spcBef>
                <a:spcPts val="0"/>
              </a:spcBef>
              <a:spcAft>
                <a:spcPts val="1600"/>
              </a:spcAft>
              <a:buClr>
                <a:schemeClr val="dk2"/>
              </a:buClr>
              <a:buChar char="○"/>
              <a:defRPr>
                <a:solidFill>
                  <a:schemeClr val="dk2"/>
                </a:solidFill>
              </a:defRPr>
            </a:lvl2pPr>
            <a:lvl3pPr lvl="2">
              <a:lnSpc>
                <a:spcPct val="115000"/>
              </a:lnSpc>
              <a:spcBef>
                <a:spcPts val="0"/>
              </a:spcBef>
              <a:spcAft>
                <a:spcPts val="1600"/>
              </a:spcAft>
              <a:buClr>
                <a:schemeClr val="dk2"/>
              </a:buClr>
              <a:buChar char="■"/>
              <a:defRPr>
                <a:solidFill>
                  <a:schemeClr val="dk2"/>
                </a:solidFill>
              </a:defRPr>
            </a:lvl3pPr>
            <a:lvl4pPr lvl="3">
              <a:lnSpc>
                <a:spcPct val="115000"/>
              </a:lnSpc>
              <a:spcBef>
                <a:spcPts val="0"/>
              </a:spcBef>
              <a:spcAft>
                <a:spcPts val="1600"/>
              </a:spcAft>
              <a:buClr>
                <a:schemeClr val="dk2"/>
              </a:buClr>
              <a:buChar char="●"/>
              <a:defRPr>
                <a:solidFill>
                  <a:schemeClr val="dk2"/>
                </a:solidFill>
              </a:defRPr>
            </a:lvl4pPr>
            <a:lvl5pPr lvl="4">
              <a:lnSpc>
                <a:spcPct val="115000"/>
              </a:lnSpc>
              <a:spcBef>
                <a:spcPts val="0"/>
              </a:spcBef>
              <a:spcAft>
                <a:spcPts val="1600"/>
              </a:spcAft>
              <a:buClr>
                <a:schemeClr val="dk2"/>
              </a:buClr>
              <a:buChar char="○"/>
              <a:defRPr>
                <a:solidFill>
                  <a:schemeClr val="dk2"/>
                </a:solidFill>
              </a:defRPr>
            </a:lvl5pPr>
            <a:lvl6pPr lvl="5">
              <a:lnSpc>
                <a:spcPct val="115000"/>
              </a:lnSpc>
              <a:spcBef>
                <a:spcPts val="0"/>
              </a:spcBef>
              <a:spcAft>
                <a:spcPts val="1600"/>
              </a:spcAft>
              <a:buClr>
                <a:schemeClr val="dk2"/>
              </a:buClr>
              <a:buChar char="■"/>
              <a:defRPr>
                <a:solidFill>
                  <a:schemeClr val="dk2"/>
                </a:solidFill>
              </a:defRPr>
            </a:lvl6pPr>
            <a:lvl7pPr lvl="6">
              <a:lnSpc>
                <a:spcPct val="115000"/>
              </a:lnSpc>
              <a:spcBef>
                <a:spcPts val="0"/>
              </a:spcBef>
              <a:spcAft>
                <a:spcPts val="1600"/>
              </a:spcAft>
              <a:buClr>
                <a:schemeClr val="dk2"/>
              </a:buClr>
              <a:buChar char="●"/>
              <a:defRPr>
                <a:solidFill>
                  <a:schemeClr val="dk2"/>
                </a:solidFill>
              </a:defRPr>
            </a:lvl7pPr>
            <a:lvl8pPr lvl="7">
              <a:lnSpc>
                <a:spcPct val="115000"/>
              </a:lnSpc>
              <a:spcBef>
                <a:spcPts val="0"/>
              </a:spcBef>
              <a:spcAft>
                <a:spcPts val="1600"/>
              </a:spcAft>
              <a:buClr>
                <a:schemeClr val="dk2"/>
              </a:buClr>
              <a:buChar char="○"/>
              <a:defRPr>
                <a:solidFill>
                  <a:schemeClr val="dk2"/>
                </a:solidFill>
              </a:defRPr>
            </a:lvl8pPr>
            <a:lvl9pPr lvl="8">
              <a:lnSpc>
                <a:spcPct val="115000"/>
              </a:lnSpc>
              <a:spcBef>
                <a:spcPts val="0"/>
              </a:spcBef>
              <a:spcAft>
                <a:spcPts val="1600"/>
              </a:spcAft>
              <a:buClr>
                <a:schemeClr val="dk2"/>
              </a:buClr>
              <a:buChar char="■"/>
              <a:defRPr>
                <a:solidFill>
                  <a:schemeClr val="dk2"/>
                </a:solidFill>
              </a:defRPr>
            </a:lvl9pPr>
          </a:lstStyle>
          <a:p/>
        </p:txBody>
      </p:sp>
      <p:sp>
        <p:nvSpPr>
          <p:cNvPr id="12" name="Shape 12"/>
          <p:cNvSpPr txBox="1"/>
          <p:nvPr>
            <p:ph idx="12" type="sldNum"/>
          </p:nvPr>
        </p:nvSpPr>
        <p:spPr>
          <a:xfrm>
            <a:off x="8472458" y="6217622"/>
            <a:ext cx="548700" cy="524700"/>
          </a:xfrm>
          <a:prstGeom prst="rect">
            <a:avLst/>
          </a:prstGeom>
          <a:noFill/>
          <a:ln>
            <a:noFill/>
          </a:ln>
        </p:spPr>
        <p:txBody>
          <a:bodyPr anchorCtr="0" anchor="ctr" bIns="91425" lIns="91425" rIns="91425" wrap="square" tIns="91425">
            <a:noAutofit/>
          </a:bodyPr>
          <a:lstStyle/>
          <a:p>
            <a:pPr lvl="0" algn="r">
              <a:spcBef>
                <a:spcPts val="0"/>
              </a:spcBef>
              <a:buNone/>
            </a:pPr>
            <a:fld id="{00000000-1234-1234-1234-123412341234}" type="slidenum">
              <a:rPr lang="en-US"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slow">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jpg"/><Relationship Id="rId4" Type="http://schemas.openxmlformats.org/officeDocument/2006/relationships/image" Target="../media/image23.png"/><Relationship Id="rId5" Type="http://schemas.openxmlformats.org/officeDocument/2006/relationships/image" Target="../media/image8.png"/><Relationship Id="rId6" Type="http://schemas.openxmlformats.org/officeDocument/2006/relationships/image" Target="../media/image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2.jpg"/><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jpg"/><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jpg"/><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2.jpg"/><Relationship Id="rId4" Type="http://schemas.openxmlformats.org/officeDocument/2006/relationships/image" Target="../media/image1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2.jp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2.jpg"/><Relationship Id="rId4" Type="http://schemas.openxmlformats.org/officeDocument/2006/relationships/image" Target="../media/image14.jpg"/><Relationship Id="rId5" Type="http://schemas.openxmlformats.org/officeDocument/2006/relationships/image" Target="../media/image1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2.jpg"/><Relationship Id="rId4" Type="http://schemas.openxmlformats.org/officeDocument/2006/relationships/image" Target="../media/image16.jpg"/><Relationship Id="rId5" Type="http://schemas.openxmlformats.org/officeDocument/2006/relationships/image" Target="../media/image1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2.jpg"/><Relationship Id="rId4"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2.jp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2.jpg"/><Relationship Id="rId4" Type="http://schemas.openxmlformats.org/officeDocument/2006/relationships/image" Target="../media/image1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2.jpg"/><Relationship Id="rId4" Type="http://schemas.openxmlformats.org/officeDocument/2006/relationships/image" Target="../media/image2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2.jpg"/><Relationship Id="rId4" Type="http://schemas.openxmlformats.org/officeDocument/2006/relationships/image" Target="../media/image1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2.jp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2.jp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2.jpg"/><Relationship Id="rId4" Type="http://schemas.openxmlformats.org/officeDocument/2006/relationships/image" Target="../media/image24.png"/><Relationship Id="rId5"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2.jpg"/><Relationship Id="rId4" Type="http://schemas.openxmlformats.org/officeDocument/2006/relationships/image" Target="../media/image22.png"/><Relationship Id="rId5"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sp>
        <p:nvSpPr>
          <p:cNvPr id="71" name="Shape 71"/>
          <p:cNvSpPr txBox="1"/>
          <p:nvPr>
            <p:ph type="ctrTitle"/>
          </p:nvPr>
        </p:nvSpPr>
        <p:spPr>
          <a:xfrm>
            <a:off x="0" y="857250"/>
            <a:ext cx="9144000" cy="4205774"/>
          </a:xfrm>
          <a:prstGeom prst="rect">
            <a:avLst/>
          </a:prstGeom>
          <a:noFill/>
          <a:ln>
            <a:noFill/>
          </a:ln>
        </p:spPr>
        <p:txBody>
          <a:bodyPr anchorCtr="0" anchor="b" bIns="45700" lIns="91425" rIns="91425" wrap="square" tIns="45700">
            <a:noAutofit/>
          </a:bodyPr>
          <a:lstStyle/>
          <a:p>
            <a:pPr indent="-285750" lvl="0" marL="0" marR="0" rtl="0" algn="ctr">
              <a:lnSpc>
                <a:spcPct val="90000"/>
              </a:lnSpc>
              <a:spcBef>
                <a:spcPts val="0"/>
              </a:spcBef>
              <a:buClr>
                <a:schemeClr val="dk1"/>
              </a:buClr>
              <a:buSzPct val="100000"/>
              <a:buFont typeface="Calibri"/>
              <a:buNone/>
            </a:pPr>
            <a:r>
              <a:t/>
            </a:r>
            <a:endParaRPr b="0" i="0" sz="4500" u="none" cap="none" strike="noStrike">
              <a:solidFill>
                <a:schemeClr val="dk1"/>
              </a:solidFill>
              <a:latin typeface="Calibri"/>
              <a:ea typeface="Calibri"/>
              <a:cs typeface="Calibri"/>
              <a:sym typeface="Calibri"/>
            </a:endParaRPr>
          </a:p>
        </p:txBody>
      </p:sp>
      <p:sp>
        <p:nvSpPr>
          <p:cNvPr id="72" name="Shape 72"/>
          <p:cNvSpPr txBox="1"/>
          <p:nvPr>
            <p:ph idx="1" type="subTitle"/>
          </p:nvPr>
        </p:nvSpPr>
        <p:spPr>
          <a:xfrm>
            <a:off x="0" y="5063024"/>
            <a:ext cx="9144000" cy="937727"/>
          </a:xfrm>
          <a:prstGeom prst="rect">
            <a:avLst/>
          </a:prstGeom>
          <a:noFill/>
          <a:ln cap="flat" cmpd="sng" w="9525">
            <a:solidFill>
              <a:srgbClr val="C00000"/>
            </a:solidFill>
            <a:prstDash val="solid"/>
            <a:round/>
            <a:headEnd len="med" w="med" type="none"/>
            <a:tailEnd len="med" w="med" type="none"/>
          </a:ln>
        </p:spPr>
        <p:txBody>
          <a:bodyPr anchorCtr="0" anchor="t" bIns="45700" lIns="91425" rIns="91425" wrap="square" tIns="45700">
            <a:noAutofit/>
          </a:bodyPr>
          <a:lstStyle/>
          <a:p>
            <a:pPr indent="-114300" lvl="0" marL="0" marR="0" rtl="0" algn="ctr">
              <a:lnSpc>
                <a:spcPct val="90000"/>
              </a:lnSpc>
              <a:spcBef>
                <a:spcPts val="0"/>
              </a:spcBef>
              <a:spcAft>
                <a:spcPts val="0"/>
              </a:spcAft>
              <a:buClr>
                <a:schemeClr val="dk1"/>
              </a:buClr>
              <a:buSzPct val="100000"/>
              <a:buFont typeface="Arial"/>
              <a:buNone/>
            </a:pPr>
            <a:r>
              <a:t/>
            </a:r>
            <a:endParaRPr b="0" i="0" sz="1800" u="none" cap="none" strike="noStrike">
              <a:solidFill>
                <a:srgbClr val="FF0000"/>
              </a:solidFill>
              <a:latin typeface="Calibri"/>
              <a:ea typeface="Calibri"/>
              <a:cs typeface="Calibri"/>
              <a:sym typeface="Calibri"/>
            </a:endParaRPr>
          </a:p>
          <a:p>
            <a:pPr indent="-114300" lvl="0" marL="0" marR="0" rtl="0" algn="ctr">
              <a:lnSpc>
                <a:spcPct val="90000"/>
              </a:lnSpc>
              <a:spcBef>
                <a:spcPts val="750"/>
              </a:spcBef>
              <a:buClr>
                <a:srgbClr val="FF0000"/>
              </a:buClr>
              <a:buSzPct val="100000"/>
              <a:buFont typeface="Arial"/>
              <a:buNone/>
            </a:pPr>
            <a:r>
              <a:rPr b="0" i="0" lang="en-US" sz="1800" u="none" cap="none" strike="noStrike">
                <a:solidFill>
                  <a:srgbClr val="FF0000"/>
                </a:solidFill>
                <a:latin typeface="Calibri"/>
                <a:ea typeface="Calibri"/>
                <a:cs typeface="Calibri"/>
                <a:sym typeface="Calibri"/>
              </a:rPr>
              <a:t>1953-2018</a:t>
            </a:r>
          </a:p>
        </p:txBody>
      </p:sp>
      <p:pic>
        <p:nvPicPr>
          <p:cNvPr id="73" name="Shape 73"/>
          <p:cNvPicPr preferRelativeResize="0"/>
          <p:nvPr/>
        </p:nvPicPr>
        <p:blipFill rotWithShape="1">
          <a:blip r:embed="rId3">
            <a:alphaModFix/>
          </a:blip>
          <a:srcRect b="0" l="0" r="0" t="0"/>
          <a:stretch/>
        </p:blipFill>
        <p:spPr>
          <a:xfrm>
            <a:off x="0" y="0"/>
            <a:ext cx="9112910" cy="685525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44" name="Shape 144"/>
        <p:cNvGrpSpPr/>
        <p:nvPr/>
      </p:nvGrpSpPr>
      <p:grpSpPr>
        <a:xfrm>
          <a:off x="0" y="0"/>
          <a:ext cx="0" cy="0"/>
          <a:chOff x="0" y="0"/>
          <a:chExt cx="0" cy="0"/>
        </a:xfrm>
      </p:grpSpPr>
      <p:sp>
        <p:nvSpPr>
          <p:cNvPr id="145" name="Shape 145"/>
          <p:cNvSpPr txBox="1"/>
          <p:nvPr>
            <p:ph type="title"/>
          </p:nvPr>
        </p:nvSpPr>
        <p:spPr>
          <a:xfrm>
            <a:off x="4434650" y="497000"/>
            <a:ext cx="4443300" cy="1325700"/>
          </a:xfrm>
          <a:prstGeom prst="rect">
            <a:avLst/>
          </a:prstGeom>
          <a:solidFill>
            <a:srgbClr val="FFFFFF"/>
          </a:solidFill>
          <a:ln>
            <a:noFill/>
          </a:ln>
        </p:spPr>
        <p:txBody>
          <a:bodyPr anchorCtr="0" anchor="ctr" bIns="45700" lIns="91425" rIns="91425" wrap="square" tIns="45700">
            <a:noAutofit/>
          </a:bodyPr>
          <a:lstStyle/>
          <a:p>
            <a:pPr indent="-209550" lvl="0" marL="0" marR="0" rtl="0" algn="ctr">
              <a:lnSpc>
                <a:spcPct val="90000"/>
              </a:lnSpc>
              <a:spcBef>
                <a:spcPts val="0"/>
              </a:spcBef>
              <a:buClr>
                <a:schemeClr val="dk1"/>
              </a:buClr>
              <a:buSzPct val="100000"/>
              <a:buFont typeface="Calibri"/>
              <a:buNone/>
            </a:pPr>
            <a:r>
              <a:rPr b="0" i="0" lang="en-US" sz="3300" u="none" cap="none" strike="noStrike">
                <a:solidFill>
                  <a:schemeClr val="dk1"/>
                </a:solidFill>
                <a:latin typeface="Calibri"/>
                <a:ea typeface="Calibri"/>
                <a:cs typeface="Calibri"/>
                <a:sym typeface="Calibri"/>
              </a:rPr>
              <a:t>SAN  ANTONIO OHN Founding Member </a:t>
            </a:r>
          </a:p>
        </p:txBody>
      </p:sp>
      <p:pic>
        <p:nvPicPr>
          <p:cNvPr id="146" name="Shape 146"/>
          <p:cNvPicPr preferRelativeResize="0"/>
          <p:nvPr>
            <p:ph idx="1" type="body"/>
          </p:nvPr>
        </p:nvPicPr>
        <p:blipFill rotWithShape="1">
          <a:blip r:embed="rId4">
            <a:alphaModFix/>
          </a:blip>
          <a:srcRect b="0" l="0" r="0" t="0"/>
          <a:stretch/>
        </p:blipFill>
        <p:spPr>
          <a:xfrm>
            <a:off x="496775" y="584225"/>
            <a:ext cx="4317000" cy="5643900"/>
          </a:xfrm>
          <a:prstGeom prst="rect">
            <a:avLst/>
          </a:prstGeom>
          <a:noFill/>
          <a:ln>
            <a:noFill/>
          </a:ln>
        </p:spPr>
      </p:pic>
      <p:pic>
        <p:nvPicPr>
          <p:cNvPr id="147" name="Shape 147"/>
          <p:cNvPicPr preferRelativeResize="0"/>
          <p:nvPr>
            <p:ph idx="2" type="body"/>
          </p:nvPr>
        </p:nvPicPr>
        <p:blipFill rotWithShape="1">
          <a:blip r:embed="rId5">
            <a:alphaModFix/>
          </a:blip>
          <a:srcRect b="50847" l="0" r="0" t="0"/>
          <a:stretch/>
        </p:blipFill>
        <p:spPr>
          <a:xfrm>
            <a:off x="4363200" y="3724925"/>
            <a:ext cx="3888300" cy="2503200"/>
          </a:xfrm>
          <a:prstGeom prst="rect">
            <a:avLst/>
          </a:prstGeom>
          <a:noFill/>
          <a:ln>
            <a:noFill/>
          </a:ln>
        </p:spPr>
      </p:pic>
      <p:pic>
        <p:nvPicPr>
          <p:cNvPr descr="RUBY.jpg" id="148" name="Shape 148"/>
          <p:cNvPicPr preferRelativeResize="0"/>
          <p:nvPr/>
        </p:nvPicPr>
        <p:blipFill>
          <a:blip r:embed="rId6">
            <a:alphaModFix/>
          </a:blip>
          <a:stretch>
            <a:fillRect/>
          </a:stretch>
        </p:blipFill>
        <p:spPr>
          <a:xfrm>
            <a:off x="4813775" y="1615475"/>
            <a:ext cx="3437725" cy="21094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53" name="Shape 153"/>
        <p:cNvGrpSpPr/>
        <p:nvPr/>
      </p:nvGrpSpPr>
      <p:grpSpPr>
        <a:xfrm>
          <a:off x="0" y="0"/>
          <a:ext cx="0" cy="0"/>
          <a:chOff x="0" y="0"/>
          <a:chExt cx="0" cy="0"/>
        </a:xfrm>
      </p:grpSpPr>
      <p:sp>
        <p:nvSpPr>
          <p:cNvPr id="154" name="Shape 154"/>
          <p:cNvSpPr txBox="1"/>
          <p:nvPr/>
        </p:nvSpPr>
        <p:spPr>
          <a:xfrm>
            <a:off x="1714500" y="2993675"/>
            <a:ext cx="7187400" cy="3666600"/>
          </a:xfrm>
          <a:prstGeom prst="rect">
            <a:avLst/>
          </a:prstGeom>
          <a:solidFill>
            <a:srgbClr val="FFFFFF"/>
          </a:solidFill>
          <a:ln>
            <a:noFill/>
          </a:ln>
        </p:spPr>
        <p:txBody>
          <a:bodyPr anchorCtr="0" anchor="t" bIns="91425" lIns="91425" rIns="91425" wrap="square" tIns="91425">
            <a:noAutofit/>
          </a:bodyPr>
          <a:lstStyle/>
          <a:p>
            <a:pPr lvl="0">
              <a:spcBef>
                <a:spcPts val="0"/>
              </a:spcBef>
              <a:buNone/>
            </a:pPr>
            <a:r>
              <a:rPr i="1" lang="en-US" sz="2200"/>
              <a:t>A highlight of 25 plus years of my occupational health nursing career was the very close association and participation in both local (SATAOHN) and state (TSAOHN) organization</a:t>
            </a:r>
            <a:r>
              <a:rPr i="1" lang="en-US" sz="2200"/>
              <a:t>...</a:t>
            </a:r>
            <a:r>
              <a:rPr i="1" lang="en-US" sz="2200"/>
              <a:t>. </a:t>
            </a:r>
          </a:p>
          <a:p>
            <a:pPr lvl="0">
              <a:spcBef>
                <a:spcPts val="0"/>
              </a:spcBef>
              <a:buNone/>
            </a:pPr>
            <a:r>
              <a:t/>
            </a:r>
            <a:endParaRPr i="1" sz="2200"/>
          </a:p>
          <a:p>
            <a:pPr lvl="0">
              <a:spcBef>
                <a:spcPts val="0"/>
              </a:spcBef>
              <a:buNone/>
            </a:pPr>
            <a:r>
              <a:rPr i="1" lang="en-US" sz="2200"/>
              <a:t>There were many moments of pride, but being the local coordinating committee chairman for the 1996 AAOHN national meeting held in San Antonio was my favorite.  </a:t>
            </a:r>
          </a:p>
          <a:p>
            <a:pPr lvl="0">
              <a:spcBef>
                <a:spcPts val="0"/>
              </a:spcBef>
              <a:buNone/>
            </a:pPr>
            <a:r>
              <a:t/>
            </a:r>
            <a:endParaRPr i="1" sz="2200"/>
          </a:p>
          <a:p>
            <a:pPr lvl="0">
              <a:spcBef>
                <a:spcPts val="0"/>
              </a:spcBef>
              <a:buNone/>
            </a:pPr>
            <a:r>
              <a:rPr i="1" lang="en-US" sz="2200"/>
              <a:t>Thanks for the friendships and the memories! </a:t>
            </a:r>
          </a:p>
          <a:p>
            <a:pPr indent="-368300" lvl="0" marL="457200" algn="r">
              <a:spcBef>
                <a:spcPts val="0"/>
              </a:spcBef>
              <a:buSzPct val="100000"/>
              <a:buChar char="-"/>
            </a:pPr>
            <a:r>
              <a:rPr i="1" lang="en-US" sz="2200"/>
              <a:t>Jana Nave</a:t>
            </a:r>
          </a:p>
        </p:txBody>
      </p:sp>
      <p:pic>
        <p:nvPicPr>
          <p:cNvPr descr="Lady Ellen Cone-Clark and Jana  Nave - 2 Past Presidents at TSAOHN Event[1].jpg" id="155" name="Shape 155"/>
          <p:cNvPicPr preferRelativeResize="0"/>
          <p:nvPr/>
        </p:nvPicPr>
        <p:blipFill>
          <a:blip r:embed="rId4">
            <a:alphaModFix/>
          </a:blip>
          <a:stretch>
            <a:fillRect/>
          </a:stretch>
        </p:blipFill>
        <p:spPr>
          <a:xfrm>
            <a:off x="152400" y="152400"/>
            <a:ext cx="4780221" cy="2688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54">
                                            <p:txEl>
                                              <p:pRg end="0" st="0"/>
                                            </p:txEl>
                                          </p:spTgt>
                                        </p:tgtEl>
                                        <p:attrNameLst>
                                          <p:attrName>style.visibility</p:attrName>
                                        </p:attrNameLst>
                                      </p:cBhvr>
                                      <p:to>
                                        <p:strVal val="visible"/>
                                      </p:to>
                                    </p:set>
                                    <p:animEffect filter="fade" transition="in">
                                      <p:cBhvr>
                                        <p:cTn dur="2100"/>
                                        <p:tgtEl>
                                          <p:spTgt spid="154">
                                            <p:txEl>
                                              <p:pRg end="0" st="0"/>
                                            </p:txEl>
                                          </p:spTgt>
                                        </p:tgtEl>
                                      </p:cBhvr>
                                    </p:animEffect>
                                  </p:childTnLst>
                                </p:cTn>
                              </p:par>
                            </p:childTnLst>
                          </p:cTn>
                        </p:par>
                        <p:par>
                          <p:cTn fill="hold">
                            <p:stCondLst>
                              <p:cond delay="2100"/>
                            </p:stCondLst>
                            <p:childTnLst>
                              <p:par>
                                <p:cTn fill="hold" nodeType="afterEffect" presetClass="entr" presetID="10" presetSubtype="0">
                                  <p:stCondLst>
                                    <p:cond delay="0"/>
                                  </p:stCondLst>
                                  <p:childTnLst>
                                    <p:set>
                                      <p:cBhvr>
                                        <p:cTn dur="1" fill="hold">
                                          <p:stCondLst>
                                            <p:cond delay="0"/>
                                          </p:stCondLst>
                                        </p:cTn>
                                        <p:tgtEl>
                                          <p:spTgt spid="154">
                                            <p:txEl>
                                              <p:pRg end="1" st="1"/>
                                            </p:txEl>
                                          </p:spTgt>
                                        </p:tgtEl>
                                        <p:attrNameLst>
                                          <p:attrName>style.visibility</p:attrName>
                                        </p:attrNameLst>
                                      </p:cBhvr>
                                      <p:to>
                                        <p:strVal val="visible"/>
                                      </p:to>
                                    </p:set>
                                    <p:animEffect filter="fade" transition="in">
                                      <p:cBhvr>
                                        <p:cTn dur="2100"/>
                                        <p:tgtEl>
                                          <p:spTgt spid="154">
                                            <p:txEl>
                                              <p:pRg end="1" st="1"/>
                                            </p:txEl>
                                          </p:spTgt>
                                        </p:tgtEl>
                                      </p:cBhvr>
                                    </p:animEffect>
                                  </p:childTnLst>
                                </p:cTn>
                              </p:par>
                            </p:childTnLst>
                          </p:cTn>
                        </p:par>
                        <p:par>
                          <p:cTn fill="hold">
                            <p:stCondLst>
                              <p:cond delay="4200"/>
                            </p:stCondLst>
                            <p:childTnLst>
                              <p:par>
                                <p:cTn fill="hold" nodeType="afterEffect" presetClass="entr" presetID="10" presetSubtype="0">
                                  <p:stCondLst>
                                    <p:cond delay="0"/>
                                  </p:stCondLst>
                                  <p:childTnLst>
                                    <p:set>
                                      <p:cBhvr>
                                        <p:cTn dur="1" fill="hold">
                                          <p:stCondLst>
                                            <p:cond delay="0"/>
                                          </p:stCondLst>
                                        </p:cTn>
                                        <p:tgtEl>
                                          <p:spTgt spid="154">
                                            <p:txEl>
                                              <p:pRg end="2" st="2"/>
                                            </p:txEl>
                                          </p:spTgt>
                                        </p:tgtEl>
                                        <p:attrNameLst>
                                          <p:attrName>style.visibility</p:attrName>
                                        </p:attrNameLst>
                                      </p:cBhvr>
                                      <p:to>
                                        <p:strVal val="visible"/>
                                      </p:to>
                                    </p:set>
                                    <p:animEffect filter="fade" transition="in">
                                      <p:cBhvr>
                                        <p:cTn dur="2100"/>
                                        <p:tgtEl>
                                          <p:spTgt spid="154">
                                            <p:txEl>
                                              <p:pRg end="2" st="2"/>
                                            </p:txEl>
                                          </p:spTgt>
                                        </p:tgtEl>
                                      </p:cBhvr>
                                    </p:animEffect>
                                  </p:childTnLst>
                                </p:cTn>
                              </p:par>
                            </p:childTnLst>
                          </p:cTn>
                        </p:par>
                        <p:par>
                          <p:cTn fill="hold">
                            <p:stCondLst>
                              <p:cond delay="6300"/>
                            </p:stCondLst>
                            <p:childTnLst>
                              <p:par>
                                <p:cTn fill="hold" nodeType="afterEffect" presetClass="entr" presetID="10" presetSubtype="0">
                                  <p:stCondLst>
                                    <p:cond delay="0"/>
                                  </p:stCondLst>
                                  <p:childTnLst>
                                    <p:set>
                                      <p:cBhvr>
                                        <p:cTn dur="1" fill="hold">
                                          <p:stCondLst>
                                            <p:cond delay="0"/>
                                          </p:stCondLst>
                                        </p:cTn>
                                        <p:tgtEl>
                                          <p:spTgt spid="154">
                                            <p:txEl>
                                              <p:pRg end="3" st="3"/>
                                            </p:txEl>
                                          </p:spTgt>
                                        </p:tgtEl>
                                        <p:attrNameLst>
                                          <p:attrName>style.visibility</p:attrName>
                                        </p:attrNameLst>
                                      </p:cBhvr>
                                      <p:to>
                                        <p:strVal val="visible"/>
                                      </p:to>
                                    </p:set>
                                    <p:animEffect filter="fade" transition="in">
                                      <p:cBhvr>
                                        <p:cTn dur="2100"/>
                                        <p:tgtEl>
                                          <p:spTgt spid="154">
                                            <p:txEl>
                                              <p:pRg end="3" st="3"/>
                                            </p:txEl>
                                          </p:spTgt>
                                        </p:tgtEl>
                                      </p:cBhvr>
                                    </p:animEffect>
                                  </p:childTnLst>
                                </p:cTn>
                              </p:par>
                            </p:childTnLst>
                          </p:cTn>
                        </p:par>
                        <p:par>
                          <p:cTn fill="hold">
                            <p:stCondLst>
                              <p:cond delay="8400"/>
                            </p:stCondLst>
                            <p:childTnLst>
                              <p:par>
                                <p:cTn fill="hold" nodeType="afterEffect" presetClass="entr" presetID="10" presetSubtype="0">
                                  <p:stCondLst>
                                    <p:cond delay="0"/>
                                  </p:stCondLst>
                                  <p:childTnLst>
                                    <p:set>
                                      <p:cBhvr>
                                        <p:cTn dur="1" fill="hold">
                                          <p:stCondLst>
                                            <p:cond delay="0"/>
                                          </p:stCondLst>
                                        </p:cTn>
                                        <p:tgtEl>
                                          <p:spTgt spid="154">
                                            <p:txEl>
                                              <p:pRg end="4" st="4"/>
                                            </p:txEl>
                                          </p:spTgt>
                                        </p:tgtEl>
                                        <p:attrNameLst>
                                          <p:attrName>style.visibility</p:attrName>
                                        </p:attrNameLst>
                                      </p:cBhvr>
                                      <p:to>
                                        <p:strVal val="visible"/>
                                      </p:to>
                                    </p:set>
                                    <p:animEffect filter="fade" transition="in">
                                      <p:cBhvr>
                                        <p:cTn dur="2100"/>
                                        <p:tgtEl>
                                          <p:spTgt spid="154">
                                            <p:txEl>
                                              <p:pRg end="4" st="4"/>
                                            </p:txEl>
                                          </p:spTgt>
                                        </p:tgtEl>
                                      </p:cBhvr>
                                    </p:animEffect>
                                  </p:childTnLst>
                                </p:cTn>
                              </p:par>
                            </p:childTnLst>
                          </p:cTn>
                        </p:par>
                        <p:par>
                          <p:cTn fill="hold">
                            <p:stCondLst>
                              <p:cond delay="10500"/>
                            </p:stCondLst>
                            <p:childTnLst>
                              <p:par>
                                <p:cTn fill="hold" nodeType="afterEffect" presetClass="entr" presetID="10" presetSubtype="0">
                                  <p:stCondLst>
                                    <p:cond delay="0"/>
                                  </p:stCondLst>
                                  <p:childTnLst>
                                    <p:set>
                                      <p:cBhvr>
                                        <p:cTn dur="1" fill="hold">
                                          <p:stCondLst>
                                            <p:cond delay="0"/>
                                          </p:stCondLst>
                                        </p:cTn>
                                        <p:tgtEl>
                                          <p:spTgt spid="154">
                                            <p:txEl>
                                              <p:pRg end="5" st="5"/>
                                            </p:txEl>
                                          </p:spTgt>
                                        </p:tgtEl>
                                        <p:attrNameLst>
                                          <p:attrName>style.visibility</p:attrName>
                                        </p:attrNameLst>
                                      </p:cBhvr>
                                      <p:to>
                                        <p:strVal val="visible"/>
                                      </p:to>
                                    </p:set>
                                    <p:animEffect filter="fade" transition="in">
                                      <p:cBhvr>
                                        <p:cTn dur="2100"/>
                                        <p:tgtEl>
                                          <p:spTgt spid="154">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59" name="Shape 159"/>
        <p:cNvGrpSpPr/>
        <p:nvPr/>
      </p:nvGrpSpPr>
      <p:grpSpPr>
        <a:xfrm>
          <a:off x="0" y="0"/>
          <a:ext cx="0" cy="0"/>
          <a:chOff x="0" y="0"/>
          <a:chExt cx="0" cy="0"/>
        </a:xfrm>
      </p:grpSpPr>
      <p:sp>
        <p:nvSpPr>
          <p:cNvPr id="160" name="Shape 160"/>
          <p:cNvSpPr/>
          <p:nvPr/>
        </p:nvSpPr>
        <p:spPr>
          <a:xfrm>
            <a:off x="451200" y="966276"/>
            <a:ext cx="8241600" cy="5554500"/>
          </a:xfrm>
          <a:prstGeom prst="rect">
            <a:avLst/>
          </a:prstGeom>
          <a:solidFill>
            <a:srgbClr val="FFFFFF"/>
          </a:solidFill>
          <a:ln>
            <a:noFill/>
          </a:ln>
        </p:spPr>
        <p:txBody>
          <a:bodyPr anchorCtr="0" anchor="t" bIns="45700" lIns="91425" rIns="91425" wrap="square" tIns="45700">
            <a:noAutofit/>
          </a:bodyPr>
          <a:lstStyle/>
          <a:p>
            <a:pPr indent="0" lvl="0" marL="0" marR="0" rtl="0" algn="l">
              <a:spcBef>
                <a:spcPts val="0"/>
              </a:spcBef>
              <a:buSzPct val="25000"/>
              <a:buNone/>
            </a:pPr>
            <a:r>
              <a:rPr i="1" lang="en-US" sz="2400">
                <a:solidFill>
                  <a:schemeClr val="dk1"/>
                </a:solidFill>
                <a:latin typeface="Calibri"/>
                <a:ea typeface="Calibri"/>
                <a:cs typeface="Calibri"/>
                <a:sym typeface="Calibri"/>
              </a:rPr>
              <a:t>My greatest accomplishment as an occupational health nurse:   meeting so many interesting workers and helping to provide for their respective needs.   I met so many nice and wonderful people.  It was a pleasure to serve them with my skills as an OHN. </a:t>
            </a:r>
          </a:p>
          <a:p>
            <a:pPr indent="0" lvl="0" marL="0" marR="0" rtl="0" algn="l">
              <a:spcBef>
                <a:spcPts val="0"/>
              </a:spcBef>
              <a:buNone/>
            </a:pPr>
            <a:r>
              <a:t/>
            </a:r>
            <a:endParaRPr sz="2000">
              <a:solidFill>
                <a:schemeClr val="dk1"/>
              </a:solidFill>
              <a:latin typeface="Calibri"/>
              <a:ea typeface="Calibri"/>
              <a:cs typeface="Calibri"/>
              <a:sym typeface="Calibri"/>
            </a:endParaRPr>
          </a:p>
          <a:p>
            <a:pPr indent="0" lvl="0" marL="0" marR="0" rtl="0" algn="l">
              <a:spcBef>
                <a:spcPts val="0"/>
              </a:spcBef>
              <a:buSzPct val="25000"/>
              <a:buNone/>
            </a:pPr>
            <a:r>
              <a:rPr i="1" lang="en-US" sz="2400">
                <a:solidFill>
                  <a:schemeClr val="dk1"/>
                </a:solidFill>
                <a:latin typeface="Calibri"/>
                <a:ea typeface="Calibri"/>
                <a:cs typeface="Calibri"/>
                <a:sym typeface="Calibri"/>
              </a:rPr>
              <a:t>As a past president of TSAOHN, my significant accomplishment dealt with using the phone conference calls for the TSAOHN board meetings.  We discovered that not only were we saving the organization a great deal of money, we were also very efficient with our agenda and many times took a few hours to conduct the meeting instead of the entire day (typically, a Saturday).  This was at a time when we were losing members and I felt it prudent to really keep a tab on the outgoing expenses for the organization.   I hope that this made a difference! </a:t>
            </a:r>
          </a:p>
        </p:txBody>
      </p:sp>
      <p:sp>
        <p:nvSpPr>
          <p:cNvPr id="161" name="Shape 161"/>
          <p:cNvSpPr txBox="1"/>
          <p:nvPr/>
        </p:nvSpPr>
        <p:spPr>
          <a:xfrm>
            <a:off x="746900" y="237650"/>
            <a:ext cx="7197600" cy="543300"/>
          </a:xfrm>
          <a:prstGeom prst="rect">
            <a:avLst/>
          </a:prstGeom>
          <a:solidFill>
            <a:srgbClr val="FFFFFF"/>
          </a:solidFill>
          <a:ln>
            <a:noFill/>
          </a:ln>
        </p:spPr>
        <p:txBody>
          <a:bodyPr anchorCtr="0" anchor="t" bIns="91425" lIns="91425" rIns="91425" wrap="square" tIns="91425">
            <a:noAutofit/>
          </a:bodyPr>
          <a:lstStyle/>
          <a:p>
            <a:pPr lvl="0" rtl="0">
              <a:spcBef>
                <a:spcPts val="0"/>
              </a:spcBef>
              <a:buClr>
                <a:schemeClr val="dk1"/>
              </a:buClr>
              <a:buSzPct val="25000"/>
              <a:buFont typeface="Arial"/>
              <a:buNone/>
            </a:pPr>
            <a:r>
              <a:rPr b="1" lang="en-US" sz="3000" u="sng">
                <a:solidFill>
                  <a:schemeClr val="dk1"/>
                </a:solidFill>
                <a:latin typeface="Calibri"/>
                <a:ea typeface="Calibri"/>
                <a:cs typeface="Calibri"/>
                <a:sym typeface="Calibri"/>
              </a:rPr>
              <a:t>Henry Guevara TSAOHN Past President</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60">
                                            <p:txEl>
                                              <p:pRg end="0" st="0"/>
                                            </p:txEl>
                                          </p:spTgt>
                                        </p:tgtEl>
                                        <p:attrNameLst>
                                          <p:attrName>style.visibility</p:attrName>
                                        </p:attrNameLst>
                                      </p:cBhvr>
                                      <p:to>
                                        <p:strVal val="visible"/>
                                      </p:to>
                                    </p:set>
                                    <p:animEffect filter="fade" transition="in">
                                      <p:cBhvr>
                                        <p:cTn dur="1800"/>
                                        <p:tgtEl>
                                          <p:spTgt spid="160">
                                            <p:txEl>
                                              <p:pRg end="0" st="0"/>
                                            </p:txEl>
                                          </p:spTgt>
                                        </p:tgtEl>
                                      </p:cBhvr>
                                    </p:animEffect>
                                  </p:childTnLst>
                                </p:cTn>
                              </p:par>
                            </p:childTnLst>
                          </p:cTn>
                        </p:par>
                        <p:par>
                          <p:cTn fill="hold">
                            <p:stCondLst>
                              <p:cond delay="1800"/>
                            </p:stCondLst>
                            <p:childTnLst>
                              <p:par>
                                <p:cTn fill="hold" nodeType="afterEffect" presetClass="entr" presetID="10" presetSubtype="0">
                                  <p:stCondLst>
                                    <p:cond delay="0"/>
                                  </p:stCondLst>
                                  <p:childTnLst>
                                    <p:set>
                                      <p:cBhvr>
                                        <p:cTn dur="1" fill="hold">
                                          <p:stCondLst>
                                            <p:cond delay="0"/>
                                          </p:stCondLst>
                                        </p:cTn>
                                        <p:tgtEl>
                                          <p:spTgt spid="160">
                                            <p:txEl>
                                              <p:pRg end="1" st="1"/>
                                            </p:txEl>
                                          </p:spTgt>
                                        </p:tgtEl>
                                        <p:attrNameLst>
                                          <p:attrName>style.visibility</p:attrName>
                                        </p:attrNameLst>
                                      </p:cBhvr>
                                      <p:to>
                                        <p:strVal val="visible"/>
                                      </p:to>
                                    </p:set>
                                    <p:animEffect filter="fade" transition="in">
                                      <p:cBhvr>
                                        <p:cTn dur="1800"/>
                                        <p:tgtEl>
                                          <p:spTgt spid="160">
                                            <p:txEl>
                                              <p:pRg end="1" st="1"/>
                                            </p:txEl>
                                          </p:spTgt>
                                        </p:tgtEl>
                                      </p:cBhvr>
                                    </p:animEffect>
                                  </p:childTnLst>
                                </p:cTn>
                              </p:par>
                            </p:childTnLst>
                          </p:cTn>
                        </p:par>
                        <p:par>
                          <p:cTn fill="hold">
                            <p:stCondLst>
                              <p:cond delay="3600"/>
                            </p:stCondLst>
                            <p:childTnLst>
                              <p:par>
                                <p:cTn fill="hold" nodeType="afterEffect" presetClass="entr" presetID="10" presetSubtype="0">
                                  <p:stCondLst>
                                    <p:cond delay="0"/>
                                  </p:stCondLst>
                                  <p:childTnLst>
                                    <p:set>
                                      <p:cBhvr>
                                        <p:cTn dur="1" fill="hold">
                                          <p:stCondLst>
                                            <p:cond delay="0"/>
                                          </p:stCondLst>
                                        </p:cTn>
                                        <p:tgtEl>
                                          <p:spTgt spid="160">
                                            <p:txEl>
                                              <p:pRg end="2" st="2"/>
                                            </p:txEl>
                                          </p:spTgt>
                                        </p:tgtEl>
                                        <p:attrNameLst>
                                          <p:attrName>style.visibility</p:attrName>
                                        </p:attrNameLst>
                                      </p:cBhvr>
                                      <p:to>
                                        <p:strVal val="visible"/>
                                      </p:to>
                                    </p:set>
                                    <p:animEffect filter="fade" transition="in">
                                      <p:cBhvr>
                                        <p:cTn dur="1800"/>
                                        <p:tgtEl>
                                          <p:spTgt spid="160">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65" name="Shape 165"/>
        <p:cNvGrpSpPr/>
        <p:nvPr/>
      </p:nvGrpSpPr>
      <p:grpSpPr>
        <a:xfrm>
          <a:off x="0" y="0"/>
          <a:ext cx="0" cy="0"/>
          <a:chOff x="0" y="0"/>
          <a:chExt cx="0" cy="0"/>
        </a:xfrm>
      </p:grpSpPr>
      <p:sp>
        <p:nvSpPr>
          <p:cNvPr id="166" name="Shape 166"/>
          <p:cNvSpPr txBox="1"/>
          <p:nvPr>
            <p:ph type="title"/>
          </p:nvPr>
        </p:nvSpPr>
        <p:spPr>
          <a:xfrm>
            <a:off x="311700" y="593367"/>
            <a:ext cx="8520600" cy="763500"/>
          </a:xfrm>
          <a:prstGeom prst="rect">
            <a:avLst/>
          </a:prstGeom>
          <a:noFill/>
          <a:ln>
            <a:noFill/>
          </a:ln>
        </p:spPr>
        <p:txBody>
          <a:bodyPr anchorCtr="0" anchor="ctr" bIns="45700" lIns="91425" rIns="91425" wrap="square" tIns="45700">
            <a:noAutofit/>
          </a:bodyPr>
          <a:lstStyle/>
          <a:p>
            <a:pPr indent="-209550" lvl="0" marL="0" marR="0" rtl="0" algn="l">
              <a:lnSpc>
                <a:spcPct val="90000"/>
              </a:lnSpc>
              <a:spcBef>
                <a:spcPts val="0"/>
              </a:spcBef>
              <a:buClr>
                <a:schemeClr val="dk1"/>
              </a:buClr>
              <a:buSzPct val="100000"/>
              <a:buFont typeface="Calibri"/>
              <a:buNone/>
            </a:pPr>
            <a:r>
              <a:t/>
            </a:r>
            <a:endParaRPr b="0" i="0" sz="3300" u="none" cap="none" strike="noStrike">
              <a:solidFill>
                <a:schemeClr val="dk1"/>
              </a:solidFill>
              <a:latin typeface="Calibri"/>
              <a:ea typeface="Calibri"/>
              <a:cs typeface="Calibri"/>
              <a:sym typeface="Calibri"/>
            </a:endParaRPr>
          </a:p>
        </p:txBody>
      </p:sp>
      <p:pic>
        <p:nvPicPr>
          <p:cNvPr id="167" name="Shape 167"/>
          <p:cNvPicPr preferRelativeResize="0"/>
          <p:nvPr/>
        </p:nvPicPr>
        <p:blipFill rotWithShape="1">
          <a:blip r:embed="rId4">
            <a:alphaModFix/>
          </a:blip>
          <a:srcRect b="0" l="0" r="0" t="15490"/>
          <a:stretch/>
        </p:blipFill>
        <p:spPr>
          <a:xfrm>
            <a:off x="39550" y="458351"/>
            <a:ext cx="9064899" cy="5362527"/>
          </a:xfrm>
          <a:prstGeom prst="rect">
            <a:avLst/>
          </a:prstGeom>
          <a:noFill/>
          <a:ln>
            <a:noFill/>
          </a:ln>
        </p:spPr>
      </p:pic>
      <p:sp>
        <p:nvSpPr>
          <p:cNvPr id="168" name="Shape 168"/>
          <p:cNvSpPr txBox="1"/>
          <p:nvPr/>
        </p:nvSpPr>
        <p:spPr>
          <a:xfrm>
            <a:off x="1646600" y="6043200"/>
            <a:ext cx="5499900" cy="424500"/>
          </a:xfrm>
          <a:prstGeom prst="rect">
            <a:avLst/>
          </a:prstGeom>
          <a:noFill/>
          <a:ln>
            <a:noFill/>
          </a:ln>
        </p:spPr>
        <p:txBody>
          <a:bodyPr anchorCtr="0" anchor="t" bIns="91425" lIns="91425" rIns="91425" wrap="square" tIns="91425">
            <a:noAutofit/>
          </a:bodyPr>
          <a:lstStyle/>
          <a:p>
            <a:pPr lvl="0">
              <a:spcBef>
                <a:spcPts val="0"/>
              </a:spcBef>
              <a:buNone/>
            </a:pPr>
            <a:r>
              <a:rPr b="1" lang="en-US" sz="3000"/>
              <a:t>INSERT NAME </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73" name="Shape 173"/>
        <p:cNvGrpSpPr/>
        <p:nvPr/>
      </p:nvGrpSpPr>
      <p:grpSpPr>
        <a:xfrm>
          <a:off x="0" y="0"/>
          <a:ext cx="0" cy="0"/>
          <a:chOff x="0" y="0"/>
          <a:chExt cx="0" cy="0"/>
        </a:xfrm>
      </p:grpSpPr>
      <p:sp>
        <p:nvSpPr>
          <p:cNvPr id="174" name="Shape 174"/>
          <p:cNvSpPr/>
          <p:nvPr/>
        </p:nvSpPr>
        <p:spPr>
          <a:xfrm>
            <a:off x="377890" y="-545661"/>
            <a:ext cx="8635481" cy="3485570"/>
          </a:xfrm>
          <a:prstGeom prst="rect">
            <a:avLst/>
          </a:prstGeom>
          <a:noFill/>
          <a:ln>
            <a:noFill/>
          </a:ln>
        </p:spPr>
        <p:txBody>
          <a:bodyPr anchorCtr="0" anchor="ctr" bIns="45700" lIns="91425" rIns="91425" wrap="square" tIns="45700">
            <a:noAutofit/>
          </a:bodyPr>
          <a:lstStyle/>
          <a:p>
            <a:pPr indent="0" lvl="0" marL="0" marR="0" rtl="0" algn="l">
              <a:spcBef>
                <a:spcPts val="0"/>
              </a:spcBef>
              <a:buNone/>
            </a:pPr>
            <a:r>
              <a:t/>
            </a:r>
            <a:endParaRPr sz="1350">
              <a:solidFill>
                <a:schemeClr val="dk1"/>
              </a:solidFill>
              <a:latin typeface="Calibri"/>
              <a:ea typeface="Calibri"/>
              <a:cs typeface="Calibri"/>
              <a:sym typeface="Calibri"/>
            </a:endParaRPr>
          </a:p>
          <a:p>
            <a:pPr indent="0" lvl="0" marL="0" marR="0" rtl="0" algn="l">
              <a:spcBef>
                <a:spcPts val="0"/>
              </a:spcBef>
              <a:buNone/>
            </a:pPr>
            <a:r>
              <a:t/>
            </a:r>
            <a:endParaRPr sz="1350">
              <a:solidFill>
                <a:schemeClr val="dk1"/>
              </a:solidFill>
              <a:latin typeface="Calibri"/>
              <a:ea typeface="Calibri"/>
              <a:cs typeface="Calibri"/>
              <a:sym typeface="Calibri"/>
            </a:endParaRPr>
          </a:p>
          <a:p>
            <a:pPr indent="0" lvl="0" marL="0" marR="0" rtl="0" algn="l">
              <a:spcBef>
                <a:spcPts val="0"/>
              </a:spcBef>
              <a:buNone/>
            </a:pPr>
            <a:r>
              <a:t/>
            </a:r>
            <a:endParaRPr sz="1350">
              <a:solidFill>
                <a:schemeClr val="dk1"/>
              </a:solidFill>
              <a:latin typeface="Calibri"/>
              <a:ea typeface="Calibri"/>
              <a:cs typeface="Calibri"/>
              <a:sym typeface="Calibri"/>
            </a:endParaRPr>
          </a:p>
          <a:p>
            <a:pPr indent="0" lvl="0" marL="0" marR="0" rtl="0" algn="l">
              <a:spcBef>
                <a:spcPts val="0"/>
              </a:spcBef>
              <a:buNone/>
            </a:pPr>
            <a:r>
              <a:t/>
            </a:r>
            <a:endParaRPr sz="1350">
              <a:solidFill>
                <a:schemeClr val="dk1"/>
              </a:solidFill>
              <a:latin typeface="Calibri"/>
              <a:ea typeface="Calibri"/>
              <a:cs typeface="Calibri"/>
              <a:sym typeface="Calibri"/>
            </a:endParaRPr>
          </a:p>
          <a:p>
            <a:pPr indent="0" lvl="0" marL="0" marR="0" rtl="0" algn="l">
              <a:spcBef>
                <a:spcPts val="0"/>
              </a:spcBef>
              <a:buNone/>
            </a:pPr>
            <a:r>
              <a:t/>
            </a:r>
            <a:endParaRPr sz="1350">
              <a:solidFill>
                <a:schemeClr val="dk1"/>
              </a:solidFill>
              <a:latin typeface="Calibri"/>
              <a:ea typeface="Calibri"/>
              <a:cs typeface="Calibri"/>
              <a:sym typeface="Calibri"/>
            </a:endParaRPr>
          </a:p>
          <a:p>
            <a:pPr indent="0" lvl="0" marL="0" marR="0" rtl="0" algn="l">
              <a:spcBef>
                <a:spcPts val="0"/>
              </a:spcBef>
              <a:buNone/>
            </a:pPr>
            <a:r>
              <a:t/>
            </a:r>
            <a:endParaRPr sz="1350">
              <a:solidFill>
                <a:schemeClr val="dk1"/>
              </a:solidFill>
              <a:latin typeface="Calibri"/>
              <a:ea typeface="Calibri"/>
              <a:cs typeface="Calibri"/>
              <a:sym typeface="Calibri"/>
            </a:endParaRPr>
          </a:p>
          <a:p>
            <a:pPr indent="0" lvl="0" marL="0" marR="0" rtl="0" algn="l">
              <a:spcBef>
                <a:spcPts val="0"/>
              </a:spcBef>
              <a:buNone/>
            </a:pPr>
            <a:r>
              <a:t/>
            </a:r>
            <a:endParaRPr sz="1350">
              <a:solidFill>
                <a:schemeClr val="dk1"/>
              </a:solidFill>
              <a:latin typeface="Calibri"/>
              <a:ea typeface="Calibri"/>
              <a:cs typeface="Calibri"/>
              <a:sym typeface="Calibri"/>
            </a:endParaRPr>
          </a:p>
          <a:p>
            <a:pPr indent="0" lvl="0" marL="0" marR="0" rtl="0" algn="l">
              <a:spcBef>
                <a:spcPts val="0"/>
              </a:spcBef>
              <a:buNone/>
            </a:pPr>
            <a:r>
              <a:t/>
            </a:r>
            <a:endParaRPr sz="1350">
              <a:solidFill>
                <a:schemeClr val="dk1"/>
              </a:solidFill>
              <a:latin typeface="Calibri"/>
              <a:ea typeface="Calibri"/>
              <a:cs typeface="Calibri"/>
              <a:sym typeface="Calibri"/>
            </a:endParaRPr>
          </a:p>
          <a:p>
            <a:pPr indent="0" lvl="0" marL="0" marR="0" rtl="0" algn="l">
              <a:spcBef>
                <a:spcPts val="0"/>
              </a:spcBef>
              <a:buNone/>
            </a:pPr>
            <a:r>
              <a:t/>
            </a:r>
            <a:endParaRPr sz="1350">
              <a:solidFill>
                <a:schemeClr val="dk1"/>
              </a:solidFill>
              <a:latin typeface="Calibri"/>
              <a:ea typeface="Calibri"/>
              <a:cs typeface="Calibri"/>
              <a:sym typeface="Calibri"/>
            </a:endParaRPr>
          </a:p>
          <a:p>
            <a:pPr indent="0" lvl="0" marL="0" marR="0" rtl="0" algn="l">
              <a:spcBef>
                <a:spcPts val="0"/>
              </a:spcBef>
              <a:buNone/>
            </a:pPr>
            <a:r>
              <a:t/>
            </a:r>
            <a:endParaRPr sz="1350">
              <a:solidFill>
                <a:schemeClr val="dk1"/>
              </a:solidFill>
              <a:latin typeface="Calibri"/>
              <a:ea typeface="Calibri"/>
              <a:cs typeface="Calibri"/>
              <a:sym typeface="Calibri"/>
            </a:endParaRPr>
          </a:p>
          <a:p>
            <a:pPr indent="0" lvl="0" marL="0" marR="0" rtl="0" algn="l">
              <a:spcBef>
                <a:spcPts val="0"/>
              </a:spcBef>
              <a:buNone/>
            </a:pPr>
            <a:r>
              <a:t/>
            </a:r>
            <a:endParaRPr sz="1350">
              <a:solidFill>
                <a:schemeClr val="dk1"/>
              </a:solidFill>
              <a:latin typeface="Calibri"/>
              <a:ea typeface="Calibri"/>
              <a:cs typeface="Calibri"/>
              <a:sym typeface="Calibri"/>
            </a:endParaRPr>
          </a:p>
          <a:p>
            <a:pPr indent="0" lvl="0" marL="0" marR="0" rtl="0" algn="l">
              <a:spcBef>
                <a:spcPts val="0"/>
              </a:spcBef>
              <a:buNone/>
            </a:pPr>
            <a:r>
              <a:t/>
            </a:r>
            <a:endParaRPr sz="1350">
              <a:solidFill>
                <a:schemeClr val="dk1"/>
              </a:solidFill>
              <a:latin typeface="Calibri"/>
              <a:ea typeface="Calibri"/>
              <a:cs typeface="Calibri"/>
              <a:sym typeface="Calibri"/>
            </a:endParaRPr>
          </a:p>
          <a:p>
            <a:pPr indent="0" lvl="0" marL="0" marR="0" rtl="0" algn="l">
              <a:spcBef>
                <a:spcPts val="0"/>
              </a:spcBef>
              <a:buNone/>
            </a:pPr>
            <a:r>
              <a:t/>
            </a:r>
            <a:endParaRPr sz="1350">
              <a:solidFill>
                <a:schemeClr val="dk1"/>
              </a:solidFill>
              <a:latin typeface="Calibri"/>
              <a:ea typeface="Calibri"/>
              <a:cs typeface="Calibri"/>
              <a:sym typeface="Calibri"/>
            </a:endParaRPr>
          </a:p>
          <a:p>
            <a:pPr indent="0" lvl="0" marL="0" marR="0" rtl="0" algn="l">
              <a:spcBef>
                <a:spcPts val="0"/>
              </a:spcBef>
              <a:buNone/>
            </a:pPr>
            <a:r>
              <a:t/>
            </a:r>
            <a:endParaRPr sz="1350">
              <a:solidFill>
                <a:schemeClr val="dk1"/>
              </a:solidFill>
              <a:latin typeface="Calibri"/>
              <a:ea typeface="Calibri"/>
              <a:cs typeface="Calibri"/>
              <a:sym typeface="Calibri"/>
            </a:endParaRPr>
          </a:p>
          <a:p>
            <a:pPr indent="0" lvl="0" marL="0" marR="0" rtl="0" algn="l">
              <a:spcBef>
                <a:spcPts val="0"/>
              </a:spcBef>
              <a:buNone/>
            </a:pPr>
            <a:r>
              <a:t/>
            </a:r>
            <a:endParaRPr sz="1350">
              <a:solidFill>
                <a:schemeClr val="dk1"/>
              </a:solidFill>
              <a:latin typeface="Calibri"/>
              <a:ea typeface="Calibri"/>
              <a:cs typeface="Calibri"/>
              <a:sym typeface="Calibri"/>
            </a:endParaRPr>
          </a:p>
          <a:p>
            <a:pPr indent="0" lvl="0" marL="0" marR="0" rtl="0" algn="l">
              <a:spcBef>
                <a:spcPts val="0"/>
              </a:spcBef>
              <a:buNone/>
            </a:pPr>
            <a:r>
              <a:t/>
            </a:r>
            <a:endParaRPr sz="900">
              <a:solidFill>
                <a:schemeClr val="dk1"/>
              </a:solidFill>
              <a:latin typeface="Calibri"/>
              <a:ea typeface="Calibri"/>
              <a:cs typeface="Calibri"/>
              <a:sym typeface="Calibri"/>
            </a:endParaRPr>
          </a:p>
          <a:p>
            <a:pPr indent="0" lvl="0" marL="0" marR="0" rtl="0" algn="l">
              <a:spcBef>
                <a:spcPts val="0"/>
              </a:spcBef>
              <a:buNone/>
            </a:pPr>
            <a:r>
              <a:t/>
            </a:r>
            <a:endParaRPr sz="900">
              <a:solidFill>
                <a:schemeClr val="dk1"/>
              </a:solidFill>
              <a:latin typeface="Calibri"/>
              <a:ea typeface="Calibri"/>
              <a:cs typeface="Calibri"/>
              <a:sym typeface="Calibri"/>
            </a:endParaRPr>
          </a:p>
        </p:txBody>
      </p:sp>
      <p:sp>
        <p:nvSpPr>
          <p:cNvPr id="175" name="Shape 175"/>
          <p:cNvSpPr/>
          <p:nvPr/>
        </p:nvSpPr>
        <p:spPr>
          <a:xfrm>
            <a:off x="169750" y="1018525"/>
            <a:ext cx="8974200" cy="5601900"/>
          </a:xfrm>
          <a:prstGeom prst="rect">
            <a:avLst/>
          </a:prstGeom>
          <a:solidFill>
            <a:srgbClr val="FFFFFF"/>
          </a:solidFill>
          <a:ln>
            <a:noFill/>
          </a:ln>
        </p:spPr>
        <p:txBody>
          <a:bodyPr anchorCtr="0" anchor="t" bIns="45700" lIns="91425" rIns="91425" wrap="square" tIns="45700">
            <a:noAutofit/>
          </a:bodyPr>
          <a:lstStyle/>
          <a:p>
            <a:pPr indent="0" lvl="0" marL="0" marR="0" rtl="0" algn="l">
              <a:spcBef>
                <a:spcPts val="0"/>
              </a:spcBef>
              <a:buNone/>
            </a:pPr>
            <a:r>
              <a:t/>
            </a:r>
            <a:endParaRPr sz="900">
              <a:solidFill>
                <a:schemeClr val="dk1"/>
              </a:solidFill>
              <a:latin typeface="Calibri"/>
              <a:ea typeface="Calibri"/>
              <a:cs typeface="Calibri"/>
              <a:sym typeface="Calibri"/>
            </a:endParaRPr>
          </a:p>
          <a:p>
            <a:pPr indent="0" lvl="0" marL="0" marR="0" rtl="0" algn="l">
              <a:spcBef>
                <a:spcPts val="0"/>
              </a:spcBef>
              <a:buSzPct val="25000"/>
              <a:buNone/>
            </a:pPr>
            <a:r>
              <a:rPr i="1" lang="en-US" sz="1800">
                <a:solidFill>
                  <a:schemeClr val="dk1"/>
                </a:solidFill>
                <a:latin typeface="Arial"/>
                <a:ea typeface="Arial"/>
                <a:cs typeface="Arial"/>
                <a:sym typeface="Arial"/>
              </a:rPr>
              <a:t>The most important memory for me is when I first joined.  I was welcomed with open arms and immediately I knew that this organization was special. </a:t>
            </a:r>
          </a:p>
          <a:p>
            <a:pPr indent="0" lvl="0" marL="0" marR="0" rtl="0" algn="l">
              <a:spcBef>
                <a:spcPts val="0"/>
              </a:spcBef>
              <a:buNone/>
            </a:pPr>
            <a:r>
              <a:t/>
            </a:r>
            <a:endParaRPr i="1" sz="1200">
              <a:solidFill>
                <a:schemeClr val="dk1"/>
              </a:solidFill>
            </a:endParaRPr>
          </a:p>
          <a:p>
            <a:pPr indent="0" lvl="0" marL="0" marR="0" rtl="0" algn="l">
              <a:spcBef>
                <a:spcPts val="0"/>
              </a:spcBef>
              <a:buSzPct val="25000"/>
              <a:buNone/>
            </a:pPr>
            <a:r>
              <a:rPr i="1" lang="en-US" sz="1800">
                <a:solidFill>
                  <a:schemeClr val="dk1"/>
                </a:solidFill>
                <a:latin typeface="Arial"/>
                <a:ea typeface="Arial"/>
                <a:cs typeface="Arial"/>
                <a:sym typeface="Arial"/>
              </a:rPr>
              <a:t>I worked with a wonderful group of nurses and they were great mentors.  As my journey continued, I was elected to positions on the national level and got to see</a:t>
            </a:r>
            <a:r>
              <a:rPr i="1" lang="en-US" sz="1800"/>
              <a:t> fir</a:t>
            </a:r>
            <a:r>
              <a:rPr i="1" lang="en-US" sz="1800">
                <a:solidFill>
                  <a:schemeClr val="dk1"/>
                </a:solidFill>
                <a:latin typeface="Arial"/>
                <a:ea typeface="Arial"/>
                <a:cs typeface="Arial"/>
                <a:sym typeface="Arial"/>
              </a:rPr>
              <a:t>sthand the challenges that the organization was facing.  I saw the lean times and how we worked together to bring the </a:t>
            </a:r>
            <a:r>
              <a:rPr i="1" lang="en-US" sz="1800">
                <a:solidFill>
                  <a:schemeClr val="dk1"/>
                </a:solidFill>
              </a:rPr>
              <a:t>o</a:t>
            </a:r>
            <a:r>
              <a:rPr i="1" lang="en-US" sz="1800">
                <a:solidFill>
                  <a:schemeClr val="dk1"/>
                </a:solidFill>
                <a:latin typeface="Arial"/>
                <a:ea typeface="Arial"/>
                <a:cs typeface="Arial"/>
                <a:sym typeface="Arial"/>
              </a:rPr>
              <a:t>rganization back.  I saw how the state and local chapters joined together to make this happen and I knew that I had made the right decision when I ventured into occupational health.</a:t>
            </a:r>
          </a:p>
          <a:p>
            <a:pPr indent="0" lvl="0" marL="0" marR="0" rtl="0" algn="l">
              <a:spcBef>
                <a:spcPts val="0"/>
              </a:spcBef>
              <a:buNone/>
            </a:pPr>
            <a:r>
              <a:t/>
            </a:r>
            <a:endParaRPr i="1" sz="1200">
              <a:solidFill>
                <a:schemeClr val="dk1"/>
              </a:solidFill>
            </a:endParaRPr>
          </a:p>
          <a:p>
            <a:pPr indent="0" lvl="0" marL="0" marR="0" rtl="0" algn="l">
              <a:spcBef>
                <a:spcPts val="0"/>
              </a:spcBef>
              <a:buSzPct val="25000"/>
              <a:buNone/>
            </a:pPr>
            <a:r>
              <a:rPr i="1" lang="en-US" sz="1800">
                <a:solidFill>
                  <a:schemeClr val="dk1"/>
                </a:solidFill>
                <a:latin typeface="Arial"/>
                <a:ea typeface="Arial"/>
                <a:cs typeface="Arial"/>
                <a:sym typeface="Arial"/>
              </a:rPr>
              <a:t> The most humbling recognition was being elected President of the State organization.  I had a wonderful board to work with and their vision was to continue to make the organization better even though we were facing some very trying times.  We continued what the prior boards had begun even though our membership was declining.  Policies and procedures were one of our key initiatives.  When hard decisions had to be made, we made them</a:t>
            </a:r>
            <a:r>
              <a:rPr i="1" lang="en-US" sz="1800"/>
              <a:t> </a:t>
            </a:r>
            <a:r>
              <a:rPr i="1" lang="en-US" sz="1800">
                <a:solidFill>
                  <a:schemeClr val="dk1"/>
                </a:solidFill>
                <a:latin typeface="Arial"/>
                <a:ea typeface="Arial"/>
                <a:cs typeface="Arial"/>
                <a:sym typeface="Arial"/>
              </a:rPr>
              <a:t>with consensus.</a:t>
            </a:r>
          </a:p>
          <a:p>
            <a:pPr indent="0" lvl="0" marL="0" marR="0" rtl="0" algn="l">
              <a:spcBef>
                <a:spcPts val="0"/>
              </a:spcBef>
              <a:buNone/>
            </a:pPr>
            <a:r>
              <a:t/>
            </a:r>
            <a:endParaRPr i="1" sz="1200">
              <a:solidFill>
                <a:schemeClr val="dk1"/>
              </a:solidFill>
            </a:endParaRPr>
          </a:p>
          <a:p>
            <a:pPr indent="0" lvl="0" marL="0" marR="0" rtl="0" algn="l">
              <a:spcBef>
                <a:spcPts val="0"/>
              </a:spcBef>
              <a:buSzPct val="25000"/>
              <a:buNone/>
            </a:pPr>
            <a:r>
              <a:rPr i="1" lang="en-US" sz="1800">
                <a:solidFill>
                  <a:schemeClr val="dk1"/>
                </a:solidFill>
                <a:latin typeface="Arial"/>
                <a:ea typeface="Arial"/>
                <a:cs typeface="Arial"/>
                <a:sym typeface="Arial"/>
              </a:rPr>
              <a:t>I see the organization as a family.  I will forever be grateful for those who mentored and encouraged me.  You will never know how much I appreciated all your help and leadership.  You will forever hold a special place in my heart.  It is my prayer that the organization will remain </a:t>
            </a:r>
            <a:r>
              <a:rPr i="1" lang="en-US" sz="1800">
                <a:solidFill>
                  <a:schemeClr val="dk1"/>
                </a:solidFill>
              </a:rPr>
              <a:t>s</a:t>
            </a:r>
            <a:r>
              <a:rPr i="1" lang="en-US" sz="1800">
                <a:solidFill>
                  <a:schemeClr val="dk1"/>
                </a:solidFill>
                <a:latin typeface="Arial"/>
                <a:ea typeface="Arial"/>
                <a:cs typeface="Arial"/>
                <a:sym typeface="Arial"/>
              </a:rPr>
              <a:t>olid and thrive.</a:t>
            </a:r>
          </a:p>
          <a:p>
            <a:pPr indent="0" lvl="0" marL="0" marR="0" rtl="0" algn="l">
              <a:spcBef>
                <a:spcPts val="0"/>
              </a:spcBef>
              <a:buNone/>
            </a:pPr>
            <a:r>
              <a:t/>
            </a:r>
            <a:endParaRPr/>
          </a:p>
        </p:txBody>
      </p:sp>
      <p:sp>
        <p:nvSpPr>
          <p:cNvPr id="176" name="Shape 176"/>
          <p:cNvSpPr txBox="1"/>
          <p:nvPr/>
        </p:nvSpPr>
        <p:spPr>
          <a:xfrm>
            <a:off x="254250" y="203700"/>
            <a:ext cx="8635500" cy="560100"/>
          </a:xfrm>
          <a:prstGeom prst="rect">
            <a:avLst/>
          </a:prstGeom>
          <a:solidFill>
            <a:srgbClr val="FFFFFF"/>
          </a:solidFill>
          <a:ln>
            <a:noFill/>
          </a:ln>
        </p:spPr>
        <p:txBody>
          <a:bodyPr anchorCtr="0" anchor="t" bIns="91425" lIns="91425" rIns="91425" wrap="square" tIns="91425">
            <a:noAutofit/>
          </a:bodyPr>
          <a:lstStyle/>
          <a:p>
            <a:pPr lvl="0" rtl="0">
              <a:spcBef>
                <a:spcPts val="0"/>
              </a:spcBef>
              <a:buClr>
                <a:schemeClr val="dk1"/>
              </a:buClr>
              <a:buSzPct val="25000"/>
              <a:buFont typeface="Arial"/>
              <a:buNone/>
            </a:pPr>
            <a:r>
              <a:rPr b="1" lang="en-US" sz="2600">
                <a:solidFill>
                  <a:schemeClr val="dk1"/>
                </a:solidFill>
              </a:rPr>
              <a:t>Linda Walker, MS, BSN, COHN-S, CCM, COHC, FAAOHNPast TSAOHN President (2011-2012)</a:t>
            </a:r>
            <a:r>
              <a:rPr b="1" lang="en-US" sz="2600" u="sng">
                <a:solidFill>
                  <a:schemeClr val="dk1"/>
                </a:solidFill>
                <a:latin typeface="Calibri"/>
                <a:ea typeface="Calibri"/>
                <a:cs typeface="Calibri"/>
                <a:sym typeface="Calibri"/>
              </a:rPr>
              <a:t>: </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75">
                                            <p:txEl>
                                              <p:pRg end="0" st="0"/>
                                            </p:txEl>
                                          </p:spTgt>
                                        </p:tgtEl>
                                        <p:attrNameLst>
                                          <p:attrName>style.visibility</p:attrName>
                                        </p:attrNameLst>
                                      </p:cBhvr>
                                      <p:to>
                                        <p:strVal val="visible"/>
                                      </p:to>
                                    </p:set>
                                    <p:animEffect filter="fade" transition="in">
                                      <p:cBhvr>
                                        <p:cTn dur="1000"/>
                                        <p:tgtEl>
                                          <p:spTgt spid="175">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75">
                                            <p:txEl>
                                              <p:pRg end="1" st="1"/>
                                            </p:txEl>
                                          </p:spTgt>
                                        </p:tgtEl>
                                        <p:attrNameLst>
                                          <p:attrName>style.visibility</p:attrName>
                                        </p:attrNameLst>
                                      </p:cBhvr>
                                      <p:to>
                                        <p:strVal val="visible"/>
                                      </p:to>
                                    </p:set>
                                    <p:animEffect filter="fade" transition="in">
                                      <p:cBhvr>
                                        <p:cTn dur="1000"/>
                                        <p:tgtEl>
                                          <p:spTgt spid="175">
                                            <p:txEl>
                                              <p:pRg end="1" st="1"/>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75">
                                            <p:txEl>
                                              <p:pRg end="2" st="2"/>
                                            </p:txEl>
                                          </p:spTgt>
                                        </p:tgtEl>
                                        <p:attrNameLst>
                                          <p:attrName>style.visibility</p:attrName>
                                        </p:attrNameLst>
                                      </p:cBhvr>
                                      <p:to>
                                        <p:strVal val="visible"/>
                                      </p:to>
                                    </p:set>
                                    <p:animEffect filter="fade" transition="in">
                                      <p:cBhvr>
                                        <p:cTn dur="1000"/>
                                        <p:tgtEl>
                                          <p:spTgt spid="175">
                                            <p:txEl>
                                              <p:pRg end="2" st="2"/>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75">
                                            <p:txEl>
                                              <p:pRg end="3" st="3"/>
                                            </p:txEl>
                                          </p:spTgt>
                                        </p:tgtEl>
                                        <p:attrNameLst>
                                          <p:attrName>style.visibility</p:attrName>
                                        </p:attrNameLst>
                                      </p:cBhvr>
                                      <p:to>
                                        <p:strVal val="visible"/>
                                      </p:to>
                                    </p:set>
                                    <p:animEffect filter="fade" transition="in">
                                      <p:cBhvr>
                                        <p:cTn dur="1000"/>
                                        <p:tgtEl>
                                          <p:spTgt spid="175">
                                            <p:txEl>
                                              <p:pRg end="3" st="3"/>
                                            </p:txEl>
                                          </p:spTgt>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175">
                                            <p:txEl>
                                              <p:pRg end="4" st="4"/>
                                            </p:txEl>
                                          </p:spTgt>
                                        </p:tgtEl>
                                        <p:attrNameLst>
                                          <p:attrName>style.visibility</p:attrName>
                                        </p:attrNameLst>
                                      </p:cBhvr>
                                      <p:to>
                                        <p:strVal val="visible"/>
                                      </p:to>
                                    </p:set>
                                    <p:animEffect filter="fade" transition="in">
                                      <p:cBhvr>
                                        <p:cTn dur="1000"/>
                                        <p:tgtEl>
                                          <p:spTgt spid="175">
                                            <p:txEl>
                                              <p:pRg end="4" st="4"/>
                                            </p:txEl>
                                          </p:spTgt>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175">
                                            <p:txEl>
                                              <p:pRg end="5" st="5"/>
                                            </p:txEl>
                                          </p:spTgt>
                                        </p:tgtEl>
                                        <p:attrNameLst>
                                          <p:attrName>style.visibility</p:attrName>
                                        </p:attrNameLst>
                                      </p:cBhvr>
                                      <p:to>
                                        <p:strVal val="visible"/>
                                      </p:to>
                                    </p:set>
                                    <p:animEffect filter="fade" transition="in">
                                      <p:cBhvr>
                                        <p:cTn dur="1000"/>
                                        <p:tgtEl>
                                          <p:spTgt spid="175">
                                            <p:txEl>
                                              <p:pRg end="5" st="5"/>
                                            </p:txEl>
                                          </p:spTgt>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175">
                                            <p:txEl>
                                              <p:pRg end="6" st="6"/>
                                            </p:txEl>
                                          </p:spTgt>
                                        </p:tgtEl>
                                        <p:attrNameLst>
                                          <p:attrName>style.visibility</p:attrName>
                                        </p:attrNameLst>
                                      </p:cBhvr>
                                      <p:to>
                                        <p:strVal val="visible"/>
                                      </p:to>
                                    </p:set>
                                    <p:animEffect filter="fade" transition="in">
                                      <p:cBhvr>
                                        <p:cTn dur="1000"/>
                                        <p:tgtEl>
                                          <p:spTgt spid="175">
                                            <p:txEl>
                                              <p:pRg end="6" st="6"/>
                                            </p:txEl>
                                          </p:spTgt>
                                        </p:tgtEl>
                                      </p:cBhvr>
                                    </p:animEffec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175">
                                            <p:txEl>
                                              <p:pRg end="7" st="7"/>
                                            </p:txEl>
                                          </p:spTgt>
                                        </p:tgtEl>
                                        <p:attrNameLst>
                                          <p:attrName>style.visibility</p:attrName>
                                        </p:attrNameLst>
                                      </p:cBhvr>
                                      <p:to>
                                        <p:strVal val="visible"/>
                                      </p:to>
                                    </p:set>
                                    <p:animEffect filter="fade" transition="in">
                                      <p:cBhvr>
                                        <p:cTn dur="1000"/>
                                        <p:tgtEl>
                                          <p:spTgt spid="175">
                                            <p:txEl>
                                              <p:pRg end="7" st="7"/>
                                            </p:txEl>
                                          </p:spTgt>
                                        </p:tgtEl>
                                      </p:cBhvr>
                                    </p:animEffect>
                                  </p:childTnLst>
                                </p:cTn>
                              </p:par>
                            </p:childTnLst>
                          </p:cTn>
                        </p:par>
                        <p:par>
                          <p:cTn fill="hold">
                            <p:stCondLst>
                              <p:cond delay="8000"/>
                            </p:stCondLst>
                            <p:childTnLst>
                              <p:par>
                                <p:cTn fill="hold" nodeType="afterEffect" presetClass="entr" presetID="10" presetSubtype="0">
                                  <p:stCondLst>
                                    <p:cond delay="0"/>
                                  </p:stCondLst>
                                  <p:childTnLst>
                                    <p:set>
                                      <p:cBhvr>
                                        <p:cTn dur="1" fill="hold">
                                          <p:stCondLst>
                                            <p:cond delay="0"/>
                                          </p:stCondLst>
                                        </p:cTn>
                                        <p:tgtEl>
                                          <p:spTgt spid="175">
                                            <p:txEl>
                                              <p:pRg end="8" st="8"/>
                                            </p:txEl>
                                          </p:spTgt>
                                        </p:tgtEl>
                                        <p:attrNameLst>
                                          <p:attrName>style.visibility</p:attrName>
                                        </p:attrNameLst>
                                      </p:cBhvr>
                                      <p:to>
                                        <p:strVal val="visible"/>
                                      </p:to>
                                    </p:set>
                                    <p:animEffect filter="fade" transition="in">
                                      <p:cBhvr>
                                        <p:cTn dur="1000"/>
                                        <p:tgtEl>
                                          <p:spTgt spid="175">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80" name="Shape 180"/>
        <p:cNvGrpSpPr/>
        <p:nvPr/>
      </p:nvGrpSpPr>
      <p:grpSpPr>
        <a:xfrm>
          <a:off x="0" y="0"/>
          <a:ext cx="0" cy="0"/>
          <a:chOff x="0" y="0"/>
          <a:chExt cx="0" cy="0"/>
        </a:xfrm>
      </p:grpSpPr>
      <p:sp>
        <p:nvSpPr>
          <p:cNvPr id="181" name="Shape 181"/>
          <p:cNvSpPr txBox="1"/>
          <p:nvPr>
            <p:ph type="title"/>
          </p:nvPr>
        </p:nvSpPr>
        <p:spPr>
          <a:xfrm>
            <a:off x="764900" y="5238100"/>
            <a:ext cx="7886700" cy="1154100"/>
          </a:xfrm>
          <a:prstGeom prst="rect">
            <a:avLst/>
          </a:prstGeom>
          <a:noFill/>
          <a:ln>
            <a:noFill/>
          </a:ln>
        </p:spPr>
        <p:txBody>
          <a:bodyPr anchorCtr="0" anchor="ctr" bIns="45700" lIns="91425" rIns="91425" wrap="square" tIns="45700">
            <a:noAutofit/>
          </a:bodyPr>
          <a:lstStyle/>
          <a:p>
            <a:pPr indent="-177800" lvl="0" marL="0" marR="0" rtl="0" algn="ctr">
              <a:lnSpc>
                <a:spcPct val="90000"/>
              </a:lnSpc>
              <a:spcBef>
                <a:spcPts val="0"/>
              </a:spcBef>
              <a:buClr>
                <a:schemeClr val="dk1"/>
              </a:buClr>
              <a:buSzPct val="93333"/>
              <a:buFont typeface="Calibri"/>
              <a:buNone/>
            </a:pPr>
            <a:r>
              <a:rPr b="1" lang="en-US" sz="3000">
                <a:latin typeface="Calibri"/>
                <a:ea typeface="Calibri"/>
                <a:cs typeface="Calibri"/>
                <a:sym typeface="Calibri"/>
              </a:rPr>
              <a:t>Ninfa Yanas </a:t>
            </a:r>
            <a:r>
              <a:rPr b="1" i="0" lang="en-US" sz="3000" u="none" cap="none" strike="noStrike">
                <a:solidFill>
                  <a:schemeClr val="dk1"/>
                </a:solidFill>
                <a:latin typeface="Calibri"/>
                <a:ea typeface="Calibri"/>
                <a:cs typeface="Calibri"/>
                <a:sym typeface="Calibri"/>
              </a:rPr>
              <a:t>One of our 40 year members!</a:t>
            </a:r>
          </a:p>
        </p:txBody>
      </p:sp>
      <p:pic>
        <p:nvPicPr>
          <p:cNvPr id="182" name="Shape 182"/>
          <p:cNvPicPr preferRelativeResize="0"/>
          <p:nvPr/>
        </p:nvPicPr>
        <p:blipFill rotWithShape="1">
          <a:blip r:embed="rId4">
            <a:alphaModFix/>
          </a:blip>
          <a:srcRect b="0" l="0" r="0" t="0"/>
          <a:stretch/>
        </p:blipFill>
        <p:spPr>
          <a:xfrm>
            <a:off x="923350" y="306425"/>
            <a:ext cx="7297300" cy="49316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87" name="Shape 187"/>
        <p:cNvGrpSpPr/>
        <p:nvPr/>
      </p:nvGrpSpPr>
      <p:grpSpPr>
        <a:xfrm>
          <a:off x="0" y="0"/>
          <a:ext cx="0" cy="0"/>
          <a:chOff x="0" y="0"/>
          <a:chExt cx="0" cy="0"/>
        </a:xfrm>
      </p:grpSpPr>
      <p:sp>
        <p:nvSpPr>
          <p:cNvPr id="188" name="Shape 188"/>
          <p:cNvSpPr/>
          <p:nvPr/>
        </p:nvSpPr>
        <p:spPr>
          <a:xfrm>
            <a:off x="2286000" y="1012954"/>
            <a:ext cx="4572000" cy="307777"/>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SzPct val="25000"/>
              <a:buNone/>
            </a:pPr>
            <a:r>
              <a:rPr b="1" lang="en-US" sz="1400">
                <a:solidFill>
                  <a:schemeClr val="dk1"/>
                </a:solidFill>
                <a:latin typeface="Courier"/>
                <a:ea typeface="Courier"/>
                <a:cs typeface="Courier"/>
                <a:sym typeface="Courier"/>
              </a:rPr>
              <a:t>, </a:t>
            </a:r>
          </a:p>
        </p:txBody>
      </p:sp>
      <p:sp>
        <p:nvSpPr>
          <p:cNvPr id="189" name="Shape 189"/>
          <p:cNvSpPr/>
          <p:nvPr/>
        </p:nvSpPr>
        <p:spPr>
          <a:xfrm>
            <a:off x="0" y="1814101"/>
            <a:ext cx="9144000" cy="5043900"/>
          </a:xfrm>
          <a:prstGeom prst="rect">
            <a:avLst/>
          </a:prstGeom>
          <a:solidFill>
            <a:srgbClr val="FFFFFF"/>
          </a:solidFill>
          <a:ln>
            <a:noFill/>
          </a:ln>
        </p:spPr>
        <p:txBody>
          <a:bodyPr anchorCtr="0" anchor="t" bIns="45700" lIns="91425" rIns="91425" wrap="square" tIns="45700">
            <a:noAutofit/>
          </a:bodyPr>
          <a:lstStyle/>
          <a:p>
            <a:pPr indent="0" lvl="0" marL="0" marR="0" rtl="0" algn="l">
              <a:spcBef>
                <a:spcPts val="800"/>
              </a:spcBef>
              <a:spcAft>
                <a:spcPts val="0"/>
              </a:spcAft>
              <a:buSzPct val="25000"/>
              <a:buNone/>
            </a:pPr>
            <a:r>
              <a:rPr i="1" lang="en-US" sz="1800">
                <a:solidFill>
                  <a:schemeClr val="dk1"/>
                </a:solidFill>
              </a:rPr>
              <a:t>The </a:t>
            </a:r>
            <a:r>
              <a:rPr i="1" lang="en-US" sz="1800">
                <a:solidFill>
                  <a:schemeClr val="dk1"/>
                </a:solidFill>
              </a:rPr>
              <a:t>TSAOHN web site was spearheaded by then Board Member Joanne Zimmerle.  The Board provided support for her and her committee to bring this idea to fruition. Joanne Zimmerle later was TSAOHN President. </a:t>
            </a:r>
          </a:p>
          <a:p>
            <a:pPr indent="0" lvl="0" marL="0" marR="0" rtl="0" algn="l">
              <a:spcBef>
                <a:spcPts val="800"/>
              </a:spcBef>
              <a:spcAft>
                <a:spcPts val="0"/>
              </a:spcAft>
              <a:buNone/>
            </a:pPr>
            <a:r>
              <a:t/>
            </a:r>
            <a:endParaRPr i="1" sz="1800">
              <a:solidFill>
                <a:schemeClr val="dk1"/>
              </a:solidFill>
            </a:endParaRPr>
          </a:p>
          <a:p>
            <a:pPr indent="0" lvl="0" marL="0" marR="0" rtl="0" algn="l">
              <a:spcBef>
                <a:spcPts val="800"/>
              </a:spcBef>
              <a:spcAft>
                <a:spcPts val="0"/>
              </a:spcAft>
              <a:buSzPct val="25000"/>
              <a:buNone/>
            </a:pPr>
            <a:r>
              <a:rPr i="1" lang="en-US" sz="1800">
                <a:solidFill>
                  <a:schemeClr val="dk1"/>
                </a:solidFill>
              </a:rPr>
              <a:t> We developed and implemented 4 hour Board Orientation Program for newly elected Board members.  Over time, this program was expanded to a full day and is still offered on a regular basis. We also develop the first TSAOHN Business Plan and a one day introductory course for OHNs, and the TSAOHN Certification Review Course.</a:t>
            </a:r>
          </a:p>
          <a:p>
            <a:pPr indent="0" lvl="0" marL="0" marR="0" rtl="0" algn="l">
              <a:spcBef>
                <a:spcPts val="800"/>
              </a:spcBef>
              <a:spcAft>
                <a:spcPts val="0"/>
              </a:spcAft>
              <a:buNone/>
            </a:pPr>
            <a:r>
              <a:t/>
            </a:r>
            <a:endParaRPr i="1" sz="1800">
              <a:solidFill>
                <a:schemeClr val="dk1"/>
              </a:solidFill>
            </a:endParaRPr>
          </a:p>
          <a:p>
            <a:pPr indent="0" lvl="0" marL="0" marR="0" rtl="0" algn="l">
              <a:spcBef>
                <a:spcPts val="800"/>
              </a:spcBef>
              <a:spcAft>
                <a:spcPts val="0"/>
              </a:spcAft>
              <a:buSzPct val="25000"/>
              <a:buNone/>
            </a:pPr>
            <a:r>
              <a:rPr i="1" lang="en-US" sz="1800">
                <a:solidFill>
                  <a:schemeClr val="dk1"/>
                </a:solidFill>
              </a:rPr>
              <a:t> Due my involvement in AAOHN, at the local, state, and national level, I had opportunities to impact OHN practice by appointments to AAOHN Committees, various nursing related committees, advisory boards and academic institutions, and to serve as Faculty for annual AAOHN Conferences for several years. </a:t>
            </a:r>
          </a:p>
          <a:p>
            <a:pPr indent="0" lvl="0" marL="0" marR="0" rtl="0" algn="l">
              <a:spcBef>
                <a:spcPts val="800"/>
              </a:spcBef>
              <a:spcAft>
                <a:spcPts val="0"/>
              </a:spcAft>
              <a:buSzPct val="25000"/>
              <a:buNone/>
            </a:pPr>
            <a:r>
              <a:rPr i="1" lang="en-US" sz="1800">
                <a:solidFill>
                  <a:schemeClr val="dk1"/>
                </a:solidFill>
                <a:latin typeface="Courier"/>
                <a:ea typeface="Courier"/>
                <a:cs typeface="Courier"/>
                <a:sym typeface="Courier"/>
              </a:rPr>
              <a:t> </a:t>
            </a:r>
          </a:p>
        </p:txBody>
      </p:sp>
      <p:sp>
        <p:nvSpPr>
          <p:cNvPr id="190" name="Shape 190"/>
          <p:cNvSpPr txBox="1"/>
          <p:nvPr/>
        </p:nvSpPr>
        <p:spPr>
          <a:xfrm>
            <a:off x="186750" y="522888"/>
            <a:ext cx="8770500" cy="1287900"/>
          </a:xfrm>
          <a:prstGeom prst="rect">
            <a:avLst/>
          </a:prstGeom>
          <a:solidFill>
            <a:srgbClr val="FFFFFF"/>
          </a:solidFill>
          <a:ln>
            <a:noFill/>
          </a:ln>
        </p:spPr>
        <p:txBody>
          <a:bodyPr anchorCtr="0" anchor="t" bIns="91425" lIns="91425" rIns="91425" wrap="square" tIns="91425">
            <a:noAutofit/>
          </a:bodyPr>
          <a:lstStyle/>
          <a:p>
            <a:pPr lvl="0" rtl="0">
              <a:spcBef>
                <a:spcPts val="0"/>
              </a:spcBef>
              <a:buNone/>
            </a:pPr>
            <a:r>
              <a:rPr lang="en-US" sz="3000" u="sng">
                <a:solidFill>
                  <a:schemeClr val="dk1"/>
                </a:solidFill>
              </a:rPr>
              <a:t>Katherine J Moore: TSAOHN President1994-1998; </a:t>
            </a:r>
          </a:p>
          <a:p>
            <a:pPr lvl="0" rtl="0">
              <a:spcBef>
                <a:spcPts val="0"/>
              </a:spcBef>
              <a:buClr>
                <a:schemeClr val="dk1"/>
              </a:buClr>
              <a:buSzPct val="25000"/>
              <a:buFont typeface="Arial"/>
              <a:buNone/>
            </a:pPr>
            <a:r>
              <a:rPr lang="en-US" sz="3000" u="sng">
                <a:solidFill>
                  <a:schemeClr val="dk1"/>
                </a:solidFill>
              </a:rPr>
              <a:t>TSAOHN Vice President 1991- 1994</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89">
                                            <p:txEl>
                                              <p:pRg end="0" st="0"/>
                                            </p:txEl>
                                          </p:spTgt>
                                        </p:tgtEl>
                                        <p:attrNameLst>
                                          <p:attrName>style.visibility</p:attrName>
                                        </p:attrNameLst>
                                      </p:cBhvr>
                                      <p:to>
                                        <p:strVal val="visible"/>
                                      </p:to>
                                    </p:set>
                                    <p:animEffect filter="fade" transition="in">
                                      <p:cBhvr>
                                        <p:cTn dur="1000"/>
                                        <p:tgtEl>
                                          <p:spTgt spid="189">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89">
                                            <p:txEl>
                                              <p:pRg end="1" st="1"/>
                                            </p:txEl>
                                          </p:spTgt>
                                        </p:tgtEl>
                                        <p:attrNameLst>
                                          <p:attrName>style.visibility</p:attrName>
                                        </p:attrNameLst>
                                      </p:cBhvr>
                                      <p:to>
                                        <p:strVal val="visible"/>
                                      </p:to>
                                    </p:set>
                                    <p:animEffect filter="fade" transition="in">
                                      <p:cBhvr>
                                        <p:cTn dur="1000"/>
                                        <p:tgtEl>
                                          <p:spTgt spid="189">
                                            <p:txEl>
                                              <p:pRg end="1" st="1"/>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89">
                                            <p:txEl>
                                              <p:pRg end="2" st="2"/>
                                            </p:txEl>
                                          </p:spTgt>
                                        </p:tgtEl>
                                        <p:attrNameLst>
                                          <p:attrName>style.visibility</p:attrName>
                                        </p:attrNameLst>
                                      </p:cBhvr>
                                      <p:to>
                                        <p:strVal val="visible"/>
                                      </p:to>
                                    </p:set>
                                    <p:animEffect filter="fade" transition="in">
                                      <p:cBhvr>
                                        <p:cTn dur="1000"/>
                                        <p:tgtEl>
                                          <p:spTgt spid="189">
                                            <p:txEl>
                                              <p:pRg end="2" st="2"/>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89">
                                            <p:txEl>
                                              <p:pRg end="3" st="3"/>
                                            </p:txEl>
                                          </p:spTgt>
                                        </p:tgtEl>
                                        <p:attrNameLst>
                                          <p:attrName>style.visibility</p:attrName>
                                        </p:attrNameLst>
                                      </p:cBhvr>
                                      <p:to>
                                        <p:strVal val="visible"/>
                                      </p:to>
                                    </p:set>
                                    <p:animEffect filter="fade" transition="in">
                                      <p:cBhvr>
                                        <p:cTn dur="1000"/>
                                        <p:tgtEl>
                                          <p:spTgt spid="189">
                                            <p:txEl>
                                              <p:pRg end="3" st="3"/>
                                            </p:txEl>
                                          </p:spTgt>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189">
                                            <p:txEl>
                                              <p:pRg end="4" st="4"/>
                                            </p:txEl>
                                          </p:spTgt>
                                        </p:tgtEl>
                                        <p:attrNameLst>
                                          <p:attrName>style.visibility</p:attrName>
                                        </p:attrNameLst>
                                      </p:cBhvr>
                                      <p:to>
                                        <p:strVal val="visible"/>
                                      </p:to>
                                    </p:set>
                                    <p:animEffect filter="fade" transition="in">
                                      <p:cBhvr>
                                        <p:cTn dur="1000"/>
                                        <p:tgtEl>
                                          <p:spTgt spid="189">
                                            <p:txEl>
                                              <p:pRg end="4" st="4"/>
                                            </p:txEl>
                                          </p:spTgt>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189">
                                            <p:txEl>
                                              <p:pRg end="5" st="5"/>
                                            </p:txEl>
                                          </p:spTgt>
                                        </p:tgtEl>
                                        <p:attrNameLst>
                                          <p:attrName>style.visibility</p:attrName>
                                        </p:attrNameLst>
                                      </p:cBhvr>
                                      <p:to>
                                        <p:strVal val="visible"/>
                                      </p:to>
                                    </p:set>
                                    <p:animEffect filter="fade" transition="in">
                                      <p:cBhvr>
                                        <p:cTn dur="1000"/>
                                        <p:tgtEl>
                                          <p:spTgt spid="189">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94" name="Shape 194"/>
        <p:cNvGrpSpPr/>
        <p:nvPr/>
      </p:nvGrpSpPr>
      <p:grpSpPr>
        <a:xfrm>
          <a:off x="0" y="0"/>
          <a:ext cx="0" cy="0"/>
          <a:chOff x="0" y="0"/>
          <a:chExt cx="0" cy="0"/>
        </a:xfrm>
      </p:grpSpPr>
      <p:sp>
        <p:nvSpPr>
          <p:cNvPr id="195" name="Shape 195"/>
          <p:cNvSpPr txBox="1"/>
          <p:nvPr>
            <p:ph type="title"/>
          </p:nvPr>
        </p:nvSpPr>
        <p:spPr>
          <a:xfrm>
            <a:off x="628650" y="5512402"/>
            <a:ext cx="7886700" cy="1128900"/>
          </a:xfrm>
          <a:prstGeom prst="rect">
            <a:avLst/>
          </a:prstGeom>
          <a:noFill/>
          <a:ln>
            <a:noFill/>
          </a:ln>
        </p:spPr>
        <p:txBody>
          <a:bodyPr anchorCtr="0" anchor="ctr" bIns="45700" lIns="91425" rIns="91425" wrap="square" tIns="45700">
            <a:noAutofit/>
          </a:bodyPr>
          <a:lstStyle/>
          <a:p>
            <a:pPr indent="-209550" lvl="0" marL="0" marR="0" rtl="0" algn="ctr">
              <a:lnSpc>
                <a:spcPct val="90000"/>
              </a:lnSpc>
              <a:spcBef>
                <a:spcPts val="0"/>
              </a:spcBef>
              <a:buClr>
                <a:schemeClr val="dk1"/>
              </a:buClr>
              <a:buSzPct val="100000"/>
              <a:buFont typeface="Calibri"/>
              <a:buNone/>
            </a:pPr>
            <a:r>
              <a:rPr b="0" i="0" lang="en-US" sz="3300" u="none" cap="none" strike="noStrike">
                <a:solidFill>
                  <a:schemeClr val="dk1"/>
                </a:solidFill>
                <a:latin typeface="Calibri"/>
                <a:ea typeface="Calibri"/>
                <a:cs typeface="Calibri"/>
                <a:sym typeface="Calibri"/>
              </a:rPr>
              <a:t>AOHC 1990</a:t>
            </a:r>
          </a:p>
        </p:txBody>
      </p:sp>
      <p:pic>
        <p:nvPicPr>
          <p:cNvPr id="196" name="Shape 196"/>
          <p:cNvPicPr preferRelativeResize="0"/>
          <p:nvPr/>
        </p:nvPicPr>
        <p:blipFill rotWithShape="1">
          <a:blip r:embed="rId4">
            <a:alphaModFix/>
          </a:blip>
          <a:srcRect b="0" l="0" r="0" t="0"/>
          <a:stretch/>
        </p:blipFill>
        <p:spPr>
          <a:xfrm>
            <a:off x="1414918" y="602686"/>
            <a:ext cx="6616921" cy="459061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00" name="Shape 200"/>
        <p:cNvGrpSpPr/>
        <p:nvPr/>
      </p:nvGrpSpPr>
      <p:grpSpPr>
        <a:xfrm>
          <a:off x="0" y="0"/>
          <a:ext cx="0" cy="0"/>
          <a:chOff x="0" y="0"/>
          <a:chExt cx="0" cy="0"/>
        </a:xfrm>
      </p:grpSpPr>
      <p:sp>
        <p:nvSpPr>
          <p:cNvPr id="201" name="Shape 201"/>
          <p:cNvSpPr/>
          <p:nvPr/>
        </p:nvSpPr>
        <p:spPr>
          <a:xfrm>
            <a:off x="190225" y="1578875"/>
            <a:ext cx="4573800" cy="4787100"/>
          </a:xfrm>
          <a:prstGeom prst="rect">
            <a:avLst/>
          </a:prstGeom>
          <a:solidFill>
            <a:srgbClr val="FFFFFF"/>
          </a:solidFill>
          <a:ln>
            <a:noFill/>
          </a:ln>
        </p:spPr>
        <p:txBody>
          <a:bodyPr anchorCtr="0" anchor="t" bIns="45700" lIns="91425" rIns="91425" wrap="square" tIns="45700">
            <a:noAutofit/>
          </a:bodyPr>
          <a:lstStyle/>
          <a:p>
            <a:pPr indent="0" lvl="0" marL="0" marR="0" rtl="0" algn="l">
              <a:spcBef>
                <a:spcPts val="800"/>
              </a:spcBef>
              <a:spcAft>
                <a:spcPts val="0"/>
              </a:spcAft>
              <a:buSzPct val="25000"/>
              <a:buNone/>
            </a:pPr>
            <a:r>
              <a:rPr i="1" lang="en-US" sz="1800">
                <a:solidFill>
                  <a:schemeClr val="dk1"/>
                </a:solidFill>
              </a:rPr>
              <a:t>Throughout my career I received several awards, but the ones that were most meaningful to me, were receiving the TSAOHN Medique Leadership Award and later the AAOHN Medique Leadership Award.  I treasure these.  Nothing is more valuable to your career development as the professional and personal friendships we have received recognition from my colleagues, but also recognition for my colleagues who enabled my professional growth and development.</a:t>
            </a:r>
          </a:p>
          <a:p>
            <a:pPr indent="0" lvl="0" marL="0" marR="0" rtl="0" algn="l">
              <a:spcBef>
                <a:spcPts val="800"/>
              </a:spcBef>
              <a:spcAft>
                <a:spcPts val="0"/>
              </a:spcAft>
              <a:buSzPct val="25000"/>
              <a:buNone/>
            </a:pPr>
            <a:r>
              <a:rPr i="1" lang="en-US" sz="1800">
                <a:solidFill>
                  <a:schemeClr val="dk1"/>
                </a:solidFill>
              </a:rPr>
              <a:t> Every significant career opportunity I’ve enjoyed came through contacts made possible by my OHN friends, professional relationships, and networking opportunities.</a:t>
            </a:r>
          </a:p>
          <a:p>
            <a:pPr indent="0" lvl="0" marL="0" marR="0" rtl="0" algn="l">
              <a:spcBef>
                <a:spcPts val="800"/>
              </a:spcBef>
              <a:spcAft>
                <a:spcPts val="0"/>
              </a:spcAft>
              <a:buNone/>
            </a:pPr>
            <a:r>
              <a:t/>
            </a:r>
            <a:endParaRPr i="1" sz="1200">
              <a:solidFill>
                <a:schemeClr val="dk1"/>
              </a:solidFill>
            </a:endParaRPr>
          </a:p>
          <a:p>
            <a:pPr indent="0" lvl="0" marL="0" marR="0" rtl="0" algn="l">
              <a:spcBef>
                <a:spcPts val="800"/>
              </a:spcBef>
              <a:spcAft>
                <a:spcPts val="0"/>
              </a:spcAft>
              <a:buNone/>
            </a:pPr>
            <a:r>
              <a:t/>
            </a:r>
            <a:endParaRPr i="1" sz="1800">
              <a:solidFill>
                <a:schemeClr val="dk1"/>
              </a:solidFill>
            </a:endParaRPr>
          </a:p>
        </p:txBody>
      </p:sp>
      <p:pic>
        <p:nvPicPr>
          <p:cNvPr id="202" name="Shape 202"/>
          <p:cNvPicPr preferRelativeResize="0"/>
          <p:nvPr/>
        </p:nvPicPr>
        <p:blipFill rotWithShape="1">
          <a:blip r:embed="rId4">
            <a:alphaModFix/>
          </a:blip>
          <a:srcRect b="6550" l="0" r="8825" t="0"/>
          <a:stretch/>
        </p:blipFill>
        <p:spPr>
          <a:xfrm>
            <a:off x="4764025" y="492013"/>
            <a:ext cx="4379975" cy="5873975"/>
          </a:xfrm>
          <a:prstGeom prst="rect">
            <a:avLst/>
          </a:prstGeom>
          <a:noFill/>
          <a:ln>
            <a:noFill/>
          </a:ln>
        </p:spPr>
      </p:pic>
      <p:sp>
        <p:nvSpPr>
          <p:cNvPr id="203" name="Shape 203"/>
          <p:cNvSpPr txBox="1"/>
          <p:nvPr/>
        </p:nvSpPr>
        <p:spPr>
          <a:xfrm>
            <a:off x="339500" y="373450"/>
            <a:ext cx="4091100" cy="1001400"/>
          </a:xfrm>
          <a:prstGeom prst="rect">
            <a:avLst/>
          </a:prstGeom>
          <a:solidFill>
            <a:srgbClr val="FFFFFF"/>
          </a:solidFill>
          <a:ln>
            <a:noFill/>
          </a:ln>
        </p:spPr>
        <p:txBody>
          <a:bodyPr anchorCtr="0" anchor="t" bIns="91425" lIns="91425" rIns="91425" wrap="square" tIns="91425">
            <a:noAutofit/>
          </a:bodyPr>
          <a:lstStyle/>
          <a:p>
            <a:pPr lvl="0">
              <a:spcBef>
                <a:spcPts val="0"/>
              </a:spcBef>
              <a:buNone/>
            </a:pPr>
            <a:r>
              <a:rPr lang="en-US" sz="3000" u="sng"/>
              <a:t>Katherine Moore </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01">
                                            <p:txEl>
                                              <p:pRg end="0" st="0"/>
                                            </p:txEl>
                                          </p:spTgt>
                                        </p:tgtEl>
                                        <p:attrNameLst>
                                          <p:attrName>style.visibility</p:attrName>
                                        </p:attrNameLst>
                                      </p:cBhvr>
                                      <p:to>
                                        <p:strVal val="visible"/>
                                      </p:to>
                                    </p:set>
                                    <p:animEffect filter="fade" transition="in">
                                      <p:cBhvr>
                                        <p:cTn dur="1000"/>
                                        <p:tgtEl>
                                          <p:spTgt spid="201">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01">
                                            <p:txEl>
                                              <p:pRg end="1" st="1"/>
                                            </p:txEl>
                                          </p:spTgt>
                                        </p:tgtEl>
                                        <p:attrNameLst>
                                          <p:attrName>style.visibility</p:attrName>
                                        </p:attrNameLst>
                                      </p:cBhvr>
                                      <p:to>
                                        <p:strVal val="visible"/>
                                      </p:to>
                                    </p:set>
                                    <p:animEffect filter="fade" transition="in">
                                      <p:cBhvr>
                                        <p:cTn dur="1000"/>
                                        <p:tgtEl>
                                          <p:spTgt spid="201">
                                            <p:txEl>
                                              <p:pRg end="1" st="1"/>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01">
                                            <p:txEl>
                                              <p:pRg end="2" st="2"/>
                                            </p:txEl>
                                          </p:spTgt>
                                        </p:tgtEl>
                                        <p:attrNameLst>
                                          <p:attrName>style.visibility</p:attrName>
                                        </p:attrNameLst>
                                      </p:cBhvr>
                                      <p:to>
                                        <p:strVal val="visible"/>
                                      </p:to>
                                    </p:set>
                                    <p:animEffect filter="fade" transition="in">
                                      <p:cBhvr>
                                        <p:cTn dur="1000"/>
                                        <p:tgtEl>
                                          <p:spTgt spid="201">
                                            <p:txEl>
                                              <p:pRg end="2" st="2"/>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201">
                                            <p:txEl>
                                              <p:pRg end="3" st="3"/>
                                            </p:txEl>
                                          </p:spTgt>
                                        </p:tgtEl>
                                        <p:attrNameLst>
                                          <p:attrName>style.visibility</p:attrName>
                                        </p:attrNameLst>
                                      </p:cBhvr>
                                      <p:to>
                                        <p:strVal val="visible"/>
                                      </p:to>
                                    </p:set>
                                    <p:animEffect filter="fade" transition="in">
                                      <p:cBhvr>
                                        <p:cTn dur="1000"/>
                                        <p:tgtEl>
                                          <p:spTgt spid="201">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08" name="Shape 208"/>
        <p:cNvGrpSpPr/>
        <p:nvPr/>
      </p:nvGrpSpPr>
      <p:grpSpPr>
        <a:xfrm>
          <a:off x="0" y="0"/>
          <a:ext cx="0" cy="0"/>
          <a:chOff x="0" y="0"/>
          <a:chExt cx="0" cy="0"/>
        </a:xfrm>
      </p:grpSpPr>
      <p:sp>
        <p:nvSpPr>
          <p:cNvPr id="209" name="Shape 209"/>
          <p:cNvSpPr/>
          <p:nvPr/>
        </p:nvSpPr>
        <p:spPr>
          <a:xfrm>
            <a:off x="0" y="1782400"/>
            <a:ext cx="8977500" cy="4878900"/>
          </a:xfrm>
          <a:prstGeom prst="rect">
            <a:avLst/>
          </a:prstGeom>
          <a:solidFill>
            <a:srgbClr val="FFFFFF"/>
          </a:solidFill>
          <a:ln>
            <a:noFill/>
          </a:ln>
        </p:spPr>
        <p:txBody>
          <a:bodyPr anchorCtr="0" anchor="t" bIns="45700" lIns="91425" rIns="91425" wrap="square" tIns="45700">
            <a:noAutofit/>
          </a:bodyPr>
          <a:lstStyle/>
          <a:p>
            <a:pPr indent="0" lvl="0" marL="0" marR="0" rtl="0" algn="l">
              <a:spcBef>
                <a:spcPts val="0"/>
              </a:spcBef>
              <a:buSzPct val="25000"/>
              <a:buNone/>
            </a:pPr>
            <a:r>
              <a:rPr i="1" lang="en-US" sz="1800">
                <a:solidFill>
                  <a:schemeClr val="dk1"/>
                </a:solidFill>
                <a:latin typeface="Calibri"/>
                <a:ea typeface="Calibri"/>
                <a:cs typeface="Calibri"/>
                <a:sym typeface="Calibri"/>
              </a:rPr>
              <a:t>Receiving any of the awards were very special to me.  Most important aspect was that I was nominated by peers in the Occupational Health Nursing profession and they recognized me as being worthy of being nominated for the award.  Receiving the award brought further recognition of my expertise in the field of occupational health nursing  by the companies I worked for then and also in the future.</a:t>
            </a:r>
          </a:p>
          <a:p>
            <a:pPr indent="0" lvl="0" marL="0" marR="0" rtl="0" algn="l">
              <a:spcBef>
                <a:spcPts val="0"/>
              </a:spcBef>
              <a:buNone/>
            </a:pPr>
            <a:r>
              <a:t/>
            </a:r>
            <a:endParaRPr i="1" sz="1800"/>
          </a:p>
          <a:p>
            <a:pPr indent="0" lvl="0" marL="0" marR="0" rtl="0" algn="l">
              <a:spcBef>
                <a:spcPts val="0"/>
              </a:spcBef>
              <a:buSzPct val="25000"/>
              <a:buNone/>
            </a:pPr>
            <a:r>
              <a:rPr i="1" lang="en-US" sz="1800">
                <a:solidFill>
                  <a:schemeClr val="dk1"/>
                </a:solidFill>
                <a:latin typeface="Calibri"/>
                <a:ea typeface="Calibri"/>
                <a:cs typeface="Calibri"/>
                <a:sym typeface="Calibri"/>
              </a:rPr>
              <a:t>I have been awarded the Honorary Membership by both the TSAOHN State and the San Antonio Texas Association of Occupational Health Nurses.  I feel thankful and blessed to have this privilege.  It helps financially when I renew my AAOHN national dues and no longer need to pay for State and Local dues.</a:t>
            </a:r>
          </a:p>
          <a:p>
            <a:pPr indent="0" lvl="0" marL="0" marR="0" rtl="0" algn="l">
              <a:spcBef>
                <a:spcPts val="0"/>
              </a:spcBef>
              <a:buNone/>
            </a:pPr>
            <a:r>
              <a:t/>
            </a:r>
            <a:endParaRPr i="1" sz="1800"/>
          </a:p>
          <a:p>
            <a:pPr indent="0" lvl="0" marL="0" marR="0" rtl="0" algn="l">
              <a:spcBef>
                <a:spcPts val="0"/>
              </a:spcBef>
              <a:buSzPct val="25000"/>
              <a:buNone/>
            </a:pPr>
            <a:r>
              <a:rPr i="1" lang="en-US" sz="1800">
                <a:solidFill>
                  <a:schemeClr val="dk1"/>
                </a:solidFill>
                <a:latin typeface="Calibri"/>
                <a:ea typeface="Calibri"/>
                <a:cs typeface="Calibri"/>
                <a:sym typeface="Calibri"/>
              </a:rPr>
              <a:t>The organization has been great in professionalism, leadership development, strategic planning and in networking with other occupational health professionals.  I cannot imagine not being a part of this organization.</a:t>
            </a:r>
            <a:r>
              <a:rPr i="1" lang="en-US" sz="1800"/>
              <a:t>  </a:t>
            </a:r>
            <a:r>
              <a:rPr i="1" lang="en-US" sz="1800">
                <a:solidFill>
                  <a:schemeClr val="dk1"/>
                </a:solidFill>
                <a:latin typeface="Calibri"/>
                <a:ea typeface="Calibri"/>
                <a:cs typeface="Calibri"/>
                <a:sym typeface="Calibri"/>
              </a:rPr>
              <a:t>The organization has provided me with resources I needed in business and the community to help foster my career in occupational health nursing and it also allowed me the opportunity to mentor many other nurses</a:t>
            </a:r>
            <a:r>
              <a:rPr i="1" lang="en-US" sz="1800">
                <a:solidFill>
                  <a:schemeClr val="dk1"/>
                </a:solidFill>
                <a:latin typeface="Calibri"/>
                <a:ea typeface="Calibri"/>
                <a:cs typeface="Calibri"/>
                <a:sym typeface="Calibri"/>
              </a:rPr>
              <a:t>.</a:t>
            </a:r>
          </a:p>
        </p:txBody>
      </p:sp>
      <p:sp>
        <p:nvSpPr>
          <p:cNvPr id="210" name="Shape 210"/>
          <p:cNvSpPr txBox="1"/>
          <p:nvPr/>
        </p:nvSpPr>
        <p:spPr>
          <a:xfrm>
            <a:off x="118825" y="135800"/>
            <a:ext cx="8977500" cy="1459800"/>
          </a:xfrm>
          <a:prstGeom prst="rect">
            <a:avLst/>
          </a:prstGeom>
          <a:solidFill>
            <a:srgbClr val="FFFFFF"/>
          </a:solidFill>
          <a:ln>
            <a:noFill/>
          </a:ln>
        </p:spPr>
        <p:txBody>
          <a:bodyPr anchorCtr="0" anchor="t" bIns="91425" lIns="91425" rIns="91425" wrap="square" tIns="91425">
            <a:noAutofit/>
          </a:bodyPr>
          <a:lstStyle/>
          <a:p>
            <a:pPr lvl="0" rtl="0">
              <a:spcBef>
                <a:spcPts val="0"/>
              </a:spcBef>
              <a:buClr>
                <a:schemeClr val="dk1"/>
              </a:buClr>
              <a:buSzPct val="25000"/>
              <a:buFont typeface="Arial"/>
              <a:buNone/>
            </a:pPr>
            <a:r>
              <a:rPr b="1" lang="en-US" sz="3000" u="sng">
                <a:solidFill>
                  <a:schemeClr val="dk1"/>
                </a:solidFill>
                <a:latin typeface="Calibri"/>
                <a:ea typeface="Calibri"/>
                <a:cs typeface="Calibri"/>
                <a:sym typeface="Calibri"/>
              </a:rPr>
              <a:t>Lady Ellen Cone-Clark: SAAOHN Treasurer 1982 – 1984; President 1984 – 1986; TSAOHN President 1986 – 1988; 1988 – 1990; TSAOHN Treasurer 1990 – 1994</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09">
                                            <p:txEl>
                                              <p:pRg end="0" st="0"/>
                                            </p:txEl>
                                          </p:spTgt>
                                        </p:tgtEl>
                                        <p:attrNameLst>
                                          <p:attrName>style.visibility</p:attrName>
                                        </p:attrNameLst>
                                      </p:cBhvr>
                                      <p:to>
                                        <p:strVal val="visible"/>
                                      </p:to>
                                    </p:set>
                                    <p:animEffect filter="fade" transition="in">
                                      <p:cBhvr>
                                        <p:cTn dur="1900"/>
                                        <p:tgtEl>
                                          <p:spTgt spid="209">
                                            <p:txEl>
                                              <p:pRg end="0" st="0"/>
                                            </p:txEl>
                                          </p:spTgt>
                                        </p:tgtEl>
                                      </p:cBhvr>
                                    </p:animEffect>
                                  </p:childTnLst>
                                </p:cTn>
                              </p:par>
                            </p:childTnLst>
                          </p:cTn>
                        </p:par>
                        <p:par>
                          <p:cTn fill="hold">
                            <p:stCondLst>
                              <p:cond delay="1900"/>
                            </p:stCondLst>
                            <p:childTnLst>
                              <p:par>
                                <p:cTn fill="hold" nodeType="afterEffect" presetClass="entr" presetID="10" presetSubtype="0">
                                  <p:stCondLst>
                                    <p:cond delay="0"/>
                                  </p:stCondLst>
                                  <p:childTnLst>
                                    <p:set>
                                      <p:cBhvr>
                                        <p:cTn dur="1" fill="hold">
                                          <p:stCondLst>
                                            <p:cond delay="0"/>
                                          </p:stCondLst>
                                        </p:cTn>
                                        <p:tgtEl>
                                          <p:spTgt spid="209">
                                            <p:txEl>
                                              <p:pRg end="1" st="1"/>
                                            </p:txEl>
                                          </p:spTgt>
                                        </p:tgtEl>
                                        <p:attrNameLst>
                                          <p:attrName>style.visibility</p:attrName>
                                        </p:attrNameLst>
                                      </p:cBhvr>
                                      <p:to>
                                        <p:strVal val="visible"/>
                                      </p:to>
                                    </p:set>
                                    <p:animEffect filter="fade" transition="in">
                                      <p:cBhvr>
                                        <p:cTn dur="1900"/>
                                        <p:tgtEl>
                                          <p:spTgt spid="209">
                                            <p:txEl>
                                              <p:pRg end="1" st="1"/>
                                            </p:txEl>
                                          </p:spTgt>
                                        </p:tgtEl>
                                      </p:cBhvr>
                                    </p:animEffect>
                                  </p:childTnLst>
                                </p:cTn>
                              </p:par>
                            </p:childTnLst>
                          </p:cTn>
                        </p:par>
                        <p:par>
                          <p:cTn fill="hold">
                            <p:stCondLst>
                              <p:cond delay="3800"/>
                            </p:stCondLst>
                            <p:childTnLst>
                              <p:par>
                                <p:cTn fill="hold" nodeType="afterEffect" presetClass="entr" presetID="10" presetSubtype="0">
                                  <p:stCondLst>
                                    <p:cond delay="0"/>
                                  </p:stCondLst>
                                  <p:childTnLst>
                                    <p:set>
                                      <p:cBhvr>
                                        <p:cTn dur="1" fill="hold">
                                          <p:stCondLst>
                                            <p:cond delay="0"/>
                                          </p:stCondLst>
                                        </p:cTn>
                                        <p:tgtEl>
                                          <p:spTgt spid="209">
                                            <p:txEl>
                                              <p:pRg end="2" st="2"/>
                                            </p:txEl>
                                          </p:spTgt>
                                        </p:tgtEl>
                                        <p:attrNameLst>
                                          <p:attrName>style.visibility</p:attrName>
                                        </p:attrNameLst>
                                      </p:cBhvr>
                                      <p:to>
                                        <p:strVal val="visible"/>
                                      </p:to>
                                    </p:set>
                                    <p:animEffect filter="fade" transition="in">
                                      <p:cBhvr>
                                        <p:cTn dur="1900"/>
                                        <p:tgtEl>
                                          <p:spTgt spid="209">
                                            <p:txEl>
                                              <p:pRg end="2" st="2"/>
                                            </p:txEl>
                                          </p:spTgt>
                                        </p:tgtEl>
                                      </p:cBhvr>
                                    </p:animEffect>
                                  </p:childTnLst>
                                </p:cTn>
                              </p:par>
                            </p:childTnLst>
                          </p:cTn>
                        </p:par>
                        <p:par>
                          <p:cTn fill="hold">
                            <p:stCondLst>
                              <p:cond delay="5700"/>
                            </p:stCondLst>
                            <p:childTnLst>
                              <p:par>
                                <p:cTn fill="hold" nodeType="afterEffect" presetClass="entr" presetID="10" presetSubtype="0">
                                  <p:stCondLst>
                                    <p:cond delay="0"/>
                                  </p:stCondLst>
                                  <p:childTnLst>
                                    <p:set>
                                      <p:cBhvr>
                                        <p:cTn dur="1" fill="hold">
                                          <p:stCondLst>
                                            <p:cond delay="0"/>
                                          </p:stCondLst>
                                        </p:cTn>
                                        <p:tgtEl>
                                          <p:spTgt spid="209">
                                            <p:txEl>
                                              <p:pRg end="3" st="3"/>
                                            </p:txEl>
                                          </p:spTgt>
                                        </p:tgtEl>
                                        <p:attrNameLst>
                                          <p:attrName>style.visibility</p:attrName>
                                        </p:attrNameLst>
                                      </p:cBhvr>
                                      <p:to>
                                        <p:strVal val="visible"/>
                                      </p:to>
                                    </p:set>
                                    <p:animEffect filter="fade" transition="in">
                                      <p:cBhvr>
                                        <p:cTn dur="1900"/>
                                        <p:tgtEl>
                                          <p:spTgt spid="209">
                                            <p:txEl>
                                              <p:pRg end="3" st="3"/>
                                            </p:txEl>
                                          </p:spTgt>
                                        </p:tgtEl>
                                      </p:cBhvr>
                                    </p:animEffect>
                                  </p:childTnLst>
                                </p:cTn>
                              </p:par>
                            </p:childTnLst>
                          </p:cTn>
                        </p:par>
                        <p:par>
                          <p:cTn fill="hold">
                            <p:stCondLst>
                              <p:cond delay="7600"/>
                            </p:stCondLst>
                            <p:childTnLst>
                              <p:par>
                                <p:cTn fill="hold" nodeType="afterEffect" presetClass="entr" presetID="10" presetSubtype="0">
                                  <p:stCondLst>
                                    <p:cond delay="0"/>
                                  </p:stCondLst>
                                  <p:childTnLst>
                                    <p:set>
                                      <p:cBhvr>
                                        <p:cTn dur="1" fill="hold">
                                          <p:stCondLst>
                                            <p:cond delay="0"/>
                                          </p:stCondLst>
                                        </p:cTn>
                                        <p:tgtEl>
                                          <p:spTgt spid="209">
                                            <p:txEl>
                                              <p:pRg end="4" st="4"/>
                                            </p:txEl>
                                          </p:spTgt>
                                        </p:tgtEl>
                                        <p:attrNameLst>
                                          <p:attrName>style.visibility</p:attrName>
                                        </p:attrNameLst>
                                      </p:cBhvr>
                                      <p:to>
                                        <p:strVal val="visible"/>
                                      </p:to>
                                    </p:set>
                                    <p:animEffect filter="fade" transition="in">
                                      <p:cBhvr>
                                        <p:cTn dur="1900"/>
                                        <p:tgtEl>
                                          <p:spTgt spid="209">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 name="Shape 77"/>
        <p:cNvGrpSpPr/>
        <p:nvPr/>
      </p:nvGrpSpPr>
      <p:grpSpPr>
        <a:xfrm>
          <a:off x="0" y="0"/>
          <a:ext cx="0" cy="0"/>
          <a:chOff x="0" y="0"/>
          <a:chExt cx="0" cy="0"/>
        </a:xfrm>
      </p:grpSpPr>
      <p:pic>
        <p:nvPicPr>
          <p:cNvPr id="78" name="Shape 78"/>
          <p:cNvPicPr preferRelativeResize="0"/>
          <p:nvPr/>
        </p:nvPicPr>
        <p:blipFill>
          <a:blip r:embed="rId3">
            <a:alphaModFix/>
          </a:blip>
          <a:stretch>
            <a:fillRect/>
          </a:stretch>
        </p:blipFill>
        <p:spPr>
          <a:xfrm>
            <a:off x="0" y="0"/>
            <a:ext cx="9144000" cy="6858000"/>
          </a:xfrm>
          <a:prstGeom prst="rect">
            <a:avLst/>
          </a:prstGeom>
          <a:noFill/>
          <a:ln>
            <a:noFill/>
          </a:ln>
        </p:spPr>
      </p:pic>
      <p:sp>
        <p:nvSpPr>
          <p:cNvPr id="79" name="Shape 79"/>
          <p:cNvSpPr txBox="1"/>
          <p:nvPr>
            <p:ph type="ctrTitle"/>
          </p:nvPr>
        </p:nvSpPr>
        <p:spPr>
          <a:xfrm>
            <a:off x="1099650" y="417500"/>
            <a:ext cx="7318500" cy="2004900"/>
          </a:xfrm>
          <a:prstGeom prst="rect">
            <a:avLst/>
          </a:prstGeom>
          <a:noFill/>
          <a:ln>
            <a:noFill/>
          </a:ln>
        </p:spPr>
        <p:txBody>
          <a:bodyPr anchorCtr="0" anchor="ctr" bIns="45700" lIns="91425" rIns="91425" wrap="square" tIns="45700">
            <a:noAutofit/>
          </a:bodyPr>
          <a:lstStyle/>
          <a:p>
            <a:pPr indent="-228600" lvl="0" marL="0" marR="0" rtl="0" algn="ctr">
              <a:lnSpc>
                <a:spcPct val="90000"/>
              </a:lnSpc>
              <a:spcBef>
                <a:spcPts val="0"/>
              </a:spcBef>
              <a:buClr>
                <a:schemeClr val="accent1"/>
              </a:buClr>
              <a:buSzPct val="65454"/>
              <a:buFont typeface="Arial"/>
              <a:buNone/>
            </a:pPr>
            <a:r>
              <a:rPr b="1" i="0" lang="en-US" sz="5500" u="none" cap="none" strike="noStrike">
                <a:solidFill>
                  <a:srgbClr val="000000"/>
                </a:solidFill>
                <a:latin typeface="Arial"/>
                <a:ea typeface="Arial"/>
                <a:cs typeface="Arial"/>
                <a:sym typeface="Arial"/>
              </a:rPr>
              <a:t>TSAOHN STATE CONFERENCE</a:t>
            </a:r>
            <a:r>
              <a:rPr b="0" i="0" lang="en-US" sz="3600" u="none" cap="none" strike="noStrike">
                <a:solidFill>
                  <a:schemeClr val="dk1"/>
                </a:solidFill>
                <a:latin typeface="Arial"/>
                <a:ea typeface="Arial"/>
                <a:cs typeface="Arial"/>
                <a:sym typeface="Arial"/>
              </a:rPr>
              <a:t> </a:t>
            </a:r>
          </a:p>
        </p:txBody>
      </p:sp>
      <p:sp>
        <p:nvSpPr>
          <p:cNvPr id="80" name="Shape 80"/>
          <p:cNvSpPr txBox="1"/>
          <p:nvPr>
            <p:ph idx="1" type="subTitle"/>
          </p:nvPr>
        </p:nvSpPr>
        <p:spPr>
          <a:xfrm>
            <a:off x="75700" y="3480950"/>
            <a:ext cx="4269300" cy="2299800"/>
          </a:xfrm>
          <a:prstGeom prst="rect">
            <a:avLst/>
          </a:prstGeom>
          <a:noFill/>
          <a:ln>
            <a:noFill/>
          </a:ln>
        </p:spPr>
        <p:txBody>
          <a:bodyPr anchorCtr="0" anchor="t" bIns="45700" lIns="91425" rIns="91425" wrap="square" tIns="45700">
            <a:noAutofit/>
          </a:bodyPr>
          <a:lstStyle/>
          <a:p>
            <a:pPr indent="-114300" lvl="0" marL="0" marR="0" rtl="0" algn="ctr">
              <a:lnSpc>
                <a:spcPct val="90000"/>
              </a:lnSpc>
              <a:spcBef>
                <a:spcPts val="0"/>
              </a:spcBef>
              <a:spcAft>
                <a:spcPts val="0"/>
              </a:spcAft>
              <a:buClr>
                <a:srgbClr val="FF0000"/>
              </a:buClr>
              <a:buSzPct val="60000"/>
              <a:buFont typeface="Arial"/>
              <a:buNone/>
            </a:pPr>
            <a:r>
              <a:rPr b="0" i="0" lang="en-US" sz="3000" u="none" cap="none" strike="noStrike">
                <a:solidFill>
                  <a:srgbClr val="FF0000"/>
                </a:solidFill>
                <a:latin typeface="Calibri"/>
                <a:ea typeface="Calibri"/>
                <a:cs typeface="Calibri"/>
                <a:sym typeface="Calibri"/>
              </a:rPr>
              <a:t>NOVEMBER  02, 2017</a:t>
            </a:r>
          </a:p>
          <a:p>
            <a:pPr indent="-114300" lvl="0" marL="0" marR="0" rtl="0" algn="ctr">
              <a:lnSpc>
                <a:spcPct val="90000"/>
              </a:lnSpc>
              <a:spcBef>
                <a:spcPts val="750"/>
              </a:spcBef>
              <a:spcAft>
                <a:spcPts val="0"/>
              </a:spcAft>
              <a:buClr>
                <a:srgbClr val="FF0000"/>
              </a:buClr>
              <a:buSzPct val="60000"/>
              <a:buFont typeface="Arial"/>
              <a:buNone/>
            </a:pPr>
            <a:r>
              <a:rPr b="0" i="0" lang="en-US" sz="3000" u="none" cap="none" strike="noStrike">
                <a:solidFill>
                  <a:srgbClr val="FF0000"/>
                </a:solidFill>
                <a:latin typeface="Calibri"/>
                <a:ea typeface="Calibri"/>
                <a:cs typeface="Calibri"/>
                <a:sym typeface="Calibri"/>
              </a:rPr>
              <a:t>SAN MARCOS TEXAS </a:t>
            </a:r>
          </a:p>
          <a:p>
            <a:pPr indent="-114300" lvl="0" marL="0" marR="0" rtl="0" algn="ctr">
              <a:lnSpc>
                <a:spcPct val="90000"/>
              </a:lnSpc>
              <a:spcBef>
                <a:spcPts val="750"/>
              </a:spcBef>
              <a:buClr>
                <a:schemeClr val="dk2"/>
              </a:buClr>
              <a:buSzPct val="60000"/>
              <a:buFont typeface="Arial"/>
              <a:buNone/>
            </a:pPr>
            <a:r>
              <a:rPr b="0" i="0" lang="en-US" sz="3000" u="none" cap="none" strike="noStrike">
                <a:solidFill>
                  <a:schemeClr val="dk2"/>
                </a:solidFill>
                <a:latin typeface="Calibri"/>
                <a:ea typeface="Calibri"/>
                <a:cs typeface="Calibri"/>
                <a:sym typeface="Calibri"/>
              </a:rPr>
              <a:t>WELCOME TO THE </a:t>
            </a:r>
          </a:p>
          <a:p>
            <a:pPr indent="-114300" lvl="0" marL="0" marR="0" rtl="0" algn="ctr">
              <a:lnSpc>
                <a:spcPct val="90000"/>
              </a:lnSpc>
              <a:spcBef>
                <a:spcPts val="750"/>
              </a:spcBef>
              <a:buClr>
                <a:schemeClr val="dk2"/>
              </a:buClr>
              <a:buSzPct val="60000"/>
              <a:buFont typeface="Arial"/>
              <a:buNone/>
            </a:pPr>
            <a:r>
              <a:rPr b="0" i="0" lang="en-US" sz="3000" u="none" cap="none" strike="noStrike">
                <a:solidFill>
                  <a:schemeClr val="dk2"/>
                </a:solidFill>
                <a:latin typeface="Calibri"/>
                <a:ea typeface="Calibri"/>
                <a:cs typeface="Calibri"/>
                <a:sym typeface="Calibri"/>
              </a:rPr>
              <a:t>TSAOHN 65</a:t>
            </a:r>
            <a:r>
              <a:rPr b="0" baseline="30000" i="0" lang="en-US" sz="3000" u="none" cap="none" strike="noStrike">
                <a:solidFill>
                  <a:schemeClr val="dk2"/>
                </a:solidFill>
                <a:latin typeface="Calibri"/>
                <a:ea typeface="Calibri"/>
                <a:cs typeface="Calibri"/>
                <a:sym typeface="Calibri"/>
              </a:rPr>
              <a:t>th</a:t>
            </a:r>
            <a:r>
              <a:rPr b="0" i="0" lang="en-US" sz="3000" u="none" cap="none" strike="noStrike">
                <a:solidFill>
                  <a:schemeClr val="dk2"/>
                </a:solidFill>
                <a:latin typeface="Calibri"/>
                <a:ea typeface="Calibri"/>
                <a:cs typeface="Calibri"/>
                <a:sym typeface="Calibri"/>
              </a:rPr>
              <a:t> </a:t>
            </a:r>
            <a:r>
              <a:rPr lang="en-US" sz="3000">
                <a:solidFill>
                  <a:schemeClr val="dk2"/>
                </a:solidFill>
              </a:rPr>
              <a:t>ANNIVERSARY</a:t>
            </a:r>
            <a:r>
              <a:rPr b="0" i="0" lang="en-US" sz="3000" u="none" cap="none" strike="noStrike">
                <a:solidFill>
                  <a:schemeClr val="dk2"/>
                </a:solidFill>
                <a:latin typeface="Calibri"/>
                <a:ea typeface="Calibri"/>
                <a:cs typeface="Calibri"/>
                <a:sym typeface="Calibri"/>
              </a:rPr>
              <a:t> </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14" name="Shape 214"/>
        <p:cNvGrpSpPr/>
        <p:nvPr/>
      </p:nvGrpSpPr>
      <p:grpSpPr>
        <a:xfrm>
          <a:off x="0" y="0"/>
          <a:ext cx="0" cy="0"/>
          <a:chOff x="0" y="0"/>
          <a:chExt cx="0" cy="0"/>
        </a:xfrm>
      </p:grpSpPr>
      <p:sp>
        <p:nvSpPr>
          <p:cNvPr id="215" name="Shape 215"/>
          <p:cNvSpPr/>
          <p:nvPr/>
        </p:nvSpPr>
        <p:spPr>
          <a:xfrm>
            <a:off x="228125" y="5899701"/>
            <a:ext cx="4667100" cy="7470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b="1" lang="en-US" sz="3000">
                <a:solidFill>
                  <a:schemeClr val="dk1"/>
                </a:solidFill>
                <a:latin typeface="Calibri"/>
                <a:ea typeface="Calibri"/>
                <a:cs typeface="Calibri"/>
                <a:sym typeface="Calibri"/>
              </a:rPr>
              <a:t>Lady Ellen Cone-Clark</a:t>
            </a:r>
            <a:r>
              <a:rPr lang="en-US" sz="3000">
                <a:solidFill>
                  <a:schemeClr val="dk1"/>
                </a:solidFill>
                <a:latin typeface="Calibri"/>
                <a:ea typeface="Calibri"/>
                <a:cs typeface="Calibri"/>
                <a:sym typeface="Calibri"/>
              </a:rPr>
              <a:t> </a:t>
            </a:r>
          </a:p>
          <a:p>
            <a:pPr indent="0" lvl="0" marL="0" marR="0" rtl="0" algn="l">
              <a:spcBef>
                <a:spcPts val="0"/>
              </a:spcBef>
              <a:buNone/>
            </a:pPr>
            <a:r>
              <a:t/>
            </a:r>
            <a:endParaRPr sz="1800">
              <a:solidFill>
                <a:schemeClr val="dk1"/>
              </a:solidFill>
              <a:latin typeface="Calibri"/>
              <a:ea typeface="Calibri"/>
              <a:cs typeface="Calibri"/>
              <a:sym typeface="Calibri"/>
            </a:endParaRPr>
          </a:p>
          <a:p>
            <a:pPr indent="0" lvl="0" marL="0" marR="0" rtl="0" algn="l">
              <a:spcBef>
                <a:spcPts val="0"/>
              </a:spcBef>
              <a:buNone/>
            </a:pPr>
            <a:r>
              <a:t/>
            </a:r>
            <a:endParaRPr sz="1800">
              <a:solidFill>
                <a:schemeClr val="dk1"/>
              </a:solidFill>
              <a:latin typeface="Calibri"/>
              <a:ea typeface="Calibri"/>
              <a:cs typeface="Calibri"/>
              <a:sym typeface="Calibri"/>
            </a:endParaRPr>
          </a:p>
          <a:p>
            <a:pPr indent="0" lvl="0" marL="0" marR="0" rtl="0" algn="l">
              <a:spcBef>
                <a:spcPts val="0"/>
              </a:spcBef>
              <a:buNone/>
            </a:pPr>
            <a:r>
              <a:t/>
            </a:r>
            <a:endParaRPr sz="1800">
              <a:solidFill>
                <a:schemeClr val="dk1"/>
              </a:solidFill>
              <a:latin typeface="Calibri"/>
              <a:ea typeface="Calibri"/>
              <a:cs typeface="Calibri"/>
              <a:sym typeface="Calibri"/>
            </a:endParaRPr>
          </a:p>
        </p:txBody>
      </p:sp>
      <p:pic>
        <p:nvPicPr>
          <p:cNvPr id="216" name="Shape 216"/>
          <p:cNvPicPr preferRelativeResize="0"/>
          <p:nvPr/>
        </p:nvPicPr>
        <p:blipFill rotWithShape="1">
          <a:blip r:embed="rId4">
            <a:alphaModFix/>
          </a:blip>
          <a:srcRect b="0" l="0" r="0" t="0"/>
          <a:stretch/>
        </p:blipFill>
        <p:spPr>
          <a:xfrm>
            <a:off x="4775703" y="0"/>
            <a:ext cx="3944765" cy="6646688"/>
          </a:xfrm>
          <a:prstGeom prst="rect">
            <a:avLst/>
          </a:prstGeom>
          <a:noFill/>
          <a:ln>
            <a:noFill/>
          </a:ln>
        </p:spPr>
      </p:pic>
      <p:pic>
        <p:nvPicPr>
          <p:cNvPr id="217" name="Shape 217"/>
          <p:cNvPicPr preferRelativeResize="0"/>
          <p:nvPr/>
        </p:nvPicPr>
        <p:blipFill rotWithShape="1">
          <a:blip r:embed="rId5">
            <a:alphaModFix/>
          </a:blip>
          <a:srcRect b="0" l="0" r="0" t="0"/>
          <a:stretch/>
        </p:blipFill>
        <p:spPr>
          <a:xfrm>
            <a:off x="228125" y="1317100"/>
            <a:ext cx="5798950" cy="4420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22" name="Shape 222"/>
        <p:cNvGrpSpPr/>
        <p:nvPr/>
      </p:nvGrpSpPr>
      <p:grpSpPr>
        <a:xfrm>
          <a:off x="0" y="0"/>
          <a:ext cx="0" cy="0"/>
          <a:chOff x="0" y="0"/>
          <a:chExt cx="0" cy="0"/>
        </a:xfrm>
      </p:grpSpPr>
      <p:sp>
        <p:nvSpPr>
          <p:cNvPr id="223" name="Shape 223"/>
          <p:cNvSpPr/>
          <p:nvPr/>
        </p:nvSpPr>
        <p:spPr>
          <a:xfrm>
            <a:off x="54150" y="814800"/>
            <a:ext cx="9035700" cy="5669400"/>
          </a:xfrm>
          <a:prstGeom prst="rect">
            <a:avLst/>
          </a:prstGeom>
          <a:solidFill>
            <a:srgbClr val="FFFFFF"/>
          </a:solidFill>
          <a:ln>
            <a:noFill/>
          </a:ln>
        </p:spPr>
        <p:txBody>
          <a:bodyPr anchorCtr="0" anchor="t" bIns="45700" lIns="91425" rIns="91425" wrap="square" tIns="45700">
            <a:noAutofit/>
          </a:bodyPr>
          <a:lstStyle/>
          <a:p>
            <a:pPr indent="0" lvl="0" marL="0" marR="0" rtl="0" algn="l">
              <a:lnSpc>
                <a:spcPct val="107000"/>
              </a:lnSpc>
              <a:spcBef>
                <a:spcPts val="800"/>
              </a:spcBef>
              <a:spcAft>
                <a:spcPts val="0"/>
              </a:spcAft>
              <a:buSzPct val="25000"/>
              <a:buNone/>
            </a:pPr>
            <a:r>
              <a:rPr i="1" lang="en-US" sz="1800">
                <a:solidFill>
                  <a:schemeClr val="dk1"/>
                </a:solidFill>
                <a:latin typeface="Calibri"/>
                <a:ea typeface="Calibri"/>
                <a:cs typeface="Calibri"/>
                <a:sym typeface="Calibri"/>
              </a:rPr>
              <a:t>Most of my career I had to balance education, experience, family, civilian and military obligations. Just prior to starting the MPH I must admit I fortunately had come to a proverbial intersection, not of collision, but where everything seemed to just come together. My schedule, by boss' support including covering for me to leave early one day prior to starting the MPH</a:t>
            </a:r>
            <a:r>
              <a:rPr i="1" lang="en-US" sz="1800">
                <a:solidFill>
                  <a:schemeClr val="dk1"/>
                </a:solidFill>
                <a:latin typeface="Calibri"/>
                <a:ea typeface="Calibri"/>
                <a:cs typeface="Calibri"/>
                <a:sym typeface="Calibri"/>
              </a:rPr>
              <a:t>. </a:t>
            </a:r>
            <a:r>
              <a:rPr i="1" lang="en-US" sz="1800">
                <a:solidFill>
                  <a:schemeClr val="dk1"/>
                </a:solidFill>
                <a:latin typeface="Calibri"/>
                <a:ea typeface="Calibri"/>
                <a:cs typeface="Calibri"/>
                <a:sym typeface="Calibri"/>
              </a:rPr>
              <a:t>I just had to bite the bullet and keep putting one foot in front of the other.</a:t>
            </a:r>
          </a:p>
          <a:p>
            <a:pPr indent="0" lvl="0" marL="0" marR="0" rtl="0" algn="l">
              <a:lnSpc>
                <a:spcPct val="107000"/>
              </a:lnSpc>
              <a:spcBef>
                <a:spcPts val="800"/>
              </a:spcBef>
              <a:spcAft>
                <a:spcPts val="0"/>
              </a:spcAft>
              <a:buSzPct val="25000"/>
              <a:buNone/>
            </a:pPr>
            <a:r>
              <a:rPr i="1" lang="en-US" sz="1800">
                <a:solidFill>
                  <a:schemeClr val="dk1"/>
                </a:solidFill>
                <a:latin typeface="Calibri"/>
                <a:ea typeface="Calibri"/>
                <a:cs typeface="Calibri"/>
                <a:sym typeface="Calibri"/>
              </a:rPr>
              <a:t>My accomplishments came in the area of </a:t>
            </a:r>
            <a:r>
              <a:rPr i="1" lang="en-US" sz="1800">
                <a:solidFill>
                  <a:schemeClr val="dk1"/>
                </a:solidFill>
                <a:latin typeface="Calibri"/>
                <a:ea typeface="Calibri"/>
                <a:cs typeface="Calibri"/>
                <a:sym typeface="Calibri"/>
              </a:rPr>
              <a:t> education and successfully passed another specialty board-certification previously giving some insight to requirements, but in the scheme of things I was now at opposite poles of having "the least experience" yet having to compile "the greatest aggregate of occupational health knowledge. " After all, what were they going to ask?</a:t>
            </a:r>
          </a:p>
          <a:p>
            <a:pPr indent="0" lvl="0" marL="0" marR="0" rtl="0" algn="l">
              <a:lnSpc>
                <a:spcPct val="107000"/>
              </a:lnSpc>
              <a:spcBef>
                <a:spcPts val="800"/>
              </a:spcBef>
              <a:spcAft>
                <a:spcPts val="0"/>
              </a:spcAft>
              <a:buSzPct val="25000"/>
              <a:buNone/>
            </a:pPr>
            <a:r>
              <a:rPr i="1" lang="en-US" sz="1800">
                <a:solidFill>
                  <a:schemeClr val="dk1"/>
                </a:solidFill>
                <a:latin typeface="Calibri"/>
                <a:ea typeface="Calibri"/>
                <a:cs typeface="Calibri"/>
                <a:sym typeface="Calibri"/>
              </a:rPr>
              <a:t>Passing my board-certification or my MPH at different times provided the same results: I went through a lot of discomfort but successfully passing further increased my confidence and credibility substantially.  I also realized I was again in a certain accomplished minority of those that added growth and credibility to a profession that has struggled with itself over the decades far too much. Furthermore, they both opened more doors of opportunity of leadership and career fulfillment including helping the ABOHN team with a two-year Director tour.</a:t>
            </a:r>
          </a:p>
          <a:p>
            <a:pPr indent="0" lvl="0" marL="0" marR="0" rtl="0" algn="l">
              <a:lnSpc>
                <a:spcPct val="100000"/>
              </a:lnSpc>
              <a:spcBef>
                <a:spcPts val="800"/>
              </a:spcBef>
              <a:spcAft>
                <a:spcPts val="0"/>
              </a:spcAft>
              <a:buSzPct val="25000"/>
              <a:buNone/>
            </a:pPr>
            <a:r>
              <a:rPr b="1" lang="en-US" sz="1800">
                <a:solidFill>
                  <a:schemeClr val="dk1"/>
                </a:solidFill>
                <a:latin typeface="Calibri"/>
                <a:ea typeface="Calibri"/>
                <a:cs typeface="Calibri"/>
                <a:sym typeface="Calibri"/>
              </a:rPr>
              <a:t>Mark Sebastian, RN, MPH, COHN-S, FAAOH</a:t>
            </a:r>
            <a:r>
              <a:rPr b="1" lang="en-US" sz="1800">
                <a:solidFill>
                  <a:schemeClr val="dk1"/>
                </a:solidFill>
                <a:latin typeface="Calibri"/>
                <a:ea typeface="Calibri"/>
                <a:cs typeface="Calibri"/>
                <a:sym typeface="Calibri"/>
              </a:rPr>
              <a:t>N</a:t>
            </a:r>
          </a:p>
          <a:p>
            <a:pPr indent="0" lvl="0" marL="0" marR="0" rtl="0" algn="l">
              <a:lnSpc>
                <a:spcPct val="100000"/>
              </a:lnSpc>
              <a:spcBef>
                <a:spcPts val="800"/>
              </a:spcBef>
              <a:spcAft>
                <a:spcPts val="0"/>
              </a:spcAft>
              <a:buSzPct val="25000"/>
              <a:buNone/>
            </a:pPr>
            <a:r>
              <a:rPr b="1" lang="en-US" sz="1800">
                <a:solidFill>
                  <a:schemeClr val="dk1"/>
                </a:solidFill>
                <a:latin typeface="Calibri"/>
                <a:ea typeface="Calibri"/>
                <a:cs typeface="Calibri"/>
                <a:sym typeface="Calibri"/>
              </a:rPr>
              <a:t> Captain, NC, USN(ret)Occupational &amp; Environmental Health Branch Clinic</a:t>
            </a:r>
          </a:p>
          <a:p>
            <a:pPr indent="0" lvl="0" marL="0" marR="0" rtl="0" algn="l">
              <a:lnSpc>
                <a:spcPct val="100000"/>
              </a:lnSpc>
              <a:spcBef>
                <a:spcPts val="800"/>
              </a:spcBef>
              <a:spcAft>
                <a:spcPts val="0"/>
              </a:spcAft>
              <a:buSzPct val="25000"/>
              <a:buNone/>
            </a:pPr>
            <a:r>
              <a:rPr b="1" lang="en-US" sz="1800">
                <a:solidFill>
                  <a:schemeClr val="dk1"/>
                </a:solidFill>
                <a:latin typeface="Calibri"/>
                <a:ea typeface="Calibri"/>
                <a:cs typeface="Calibri"/>
                <a:sym typeface="Calibri"/>
              </a:rPr>
              <a:t>NAS JRB Ft. Worth, TX 76127</a:t>
            </a:r>
          </a:p>
          <a:p>
            <a:pPr indent="0" lvl="0" marL="0" marR="0" rtl="0" algn="l">
              <a:lnSpc>
                <a:spcPct val="107000"/>
              </a:lnSpc>
              <a:spcBef>
                <a:spcPts val="800"/>
              </a:spcBef>
              <a:spcAft>
                <a:spcPts val="0"/>
              </a:spcAft>
              <a:buSzPct val="25000"/>
              <a:buNone/>
            </a:pPr>
            <a:r>
              <a:rPr lang="en-US" sz="1400">
                <a:solidFill>
                  <a:schemeClr val="dk1"/>
                </a:solidFill>
                <a:latin typeface="Calibri"/>
                <a:ea typeface="Calibri"/>
                <a:cs typeface="Calibri"/>
                <a:sym typeface="Calibri"/>
              </a:rPr>
              <a:t>  </a:t>
            </a:r>
          </a:p>
        </p:txBody>
      </p:sp>
      <p:sp>
        <p:nvSpPr>
          <p:cNvPr id="224" name="Shape 224"/>
          <p:cNvSpPr txBox="1"/>
          <p:nvPr/>
        </p:nvSpPr>
        <p:spPr>
          <a:xfrm>
            <a:off x="305550" y="101850"/>
            <a:ext cx="7978500" cy="814800"/>
          </a:xfrm>
          <a:prstGeom prst="rect">
            <a:avLst/>
          </a:prstGeom>
          <a:solidFill>
            <a:srgbClr val="FFFFFF"/>
          </a:solidFill>
          <a:ln>
            <a:noFill/>
          </a:ln>
        </p:spPr>
        <p:txBody>
          <a:bodyPr anchorCtr="0" anchor="t" bIns="91425" lIns="91425" rIns="91425" wrap="square" tIns="91425">
            <a:noAutofit/>
          </a:bodyPr>
          <a:lstStyle/>
          <a:p>
            <a:pPr lvl="0" rtl="0">
              <a:lnSpc>
                <a:spcPct val="107000"/>
              </a:lnSpc>
              <a:spcBef>
                <a:spcPts val="0"/>
              </a:spcBef>
              <a:buClr>
                <a:schemeClr val="dk1"/>
              </a:buClr>
              <a:buSzPct val="25000"/>
              <a:buFont typeface="Arial"/>
              <a:buNone/>
            </a:pPr>
            <a:r>
              <a:rPr lang="en-US" sz="3000" u="sng">
                <a:solidFill>
                  <a:schemeClr val="dk1"/>
                </a:solidFill>
                <a:latin typeface="Calibri"/>
                <a:ea typeface="Calibri"/>
                <a:cs typeface="Calibri"/>
                <a:sym typeface="Calibri"/>
              </a:rPr>
              <a:t>Mark Sebastian, RN, MPH, COHN-S, FAAOHN</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23">
                                            <p:txEl>
                                              <p:pRg end="0" st="0"/>
                                            </p:txEl>
                                          </p:spTgt>
                                        </p:tgtEl>
                                        <p:attrNameLst>
                                          <p:attrName>style.visibility</p:attrName>
                                        </p:attrNameLst>
                                      </p:cBhvr>
                                      <p:to>
                                        <p:strVal val="visible"/>
                                      </p:to>
                                    </p:set>
                                    <p:animEffect filter="fade" transition="in">
                                      <p:cBhvr>
                                        <p:cTn dur="2100"/>
                                        <p:tgtEl>
                                          <p:spTgt spid="223">
                                            <p:txEl>
                                              <p:pRg end="0" st="0"/>
                                            </p:txEl>
                                          </p:spTgt>
                                        </p:tgtEl>
                                      </p:cBhvr>
                                    </p:animEffect>
                                  </p:childTnLst>
                                </p:cTn>
                              </p:par>
                            </p:childTnLst>
                          </p:cTn>
                        </p:par>
                        <p:par>
                          <p:cTn fill="hold">
                            <p:stCondLst>
                              <p:cond delay="2100"/>
                            </p:stCondLst>
                            <p:childTnLst>
                              <p:par>
                                <p:cTn fill="hold" nodeType="afterEffect" presetClass="entr" presetID="10" presetSubtype="0">
                                  <p:stCondLst>
                                    <p:cond delay="0"/>
                                  </p:stCondLst>
                                  <p:childTnLst>
                                    <p:set>
                                      <p:cBhvr>
                                        <p:cTn dur="1" fill="hold">
                                          <p:stCondLst>
                                            <p:cond delay="0"/>
                                          </p:stCondLst>
                                        </p:cTn>
                                        <p:tgtEl>
                                          <p:spTgt spid="223">
                                            <p:txEl>
                                              <p:pRg end="1" st="1"/>
                                            </p:txEl>
                                          </p:spTgt>
                                        </p:tgtEl>
                                        <p:attrNameLst>
                                          <p:attrName>style.visibility</p:attrName>
                                        </p:attrNameLst>
                                      </p:cBhvr>
                                      <p:to>
                                        <p:strVal val="visible"/>
                                      </p:to>
                                    </p:set>
                                    <p:animEffect filter="fade" transition="in">
                                      <p:cBhvr>
                                        <p:cTn dur="2100"/>
                                        <p:tgtEl>
                                          <p:spTgt spid="223">
                                            <p:txEl>
                                              <p:pRg end="1" st="1"/>
                                            </p:txEl>
                                          </p:spTgt>
                                        </p:tgtEl>
                                      </p:cBhvr>
                                    </p:animEffect>
                                  </p:childTnLst>
                                </p:cTn>
                              </p:par>
                            </p:childTnLst>
                          </p:cTn>
                        </p:par>
                        <p:par>
                          <p:cTn fill="hold">
                            <p:stCondLst>
                              <p:cond delay="4200"/>
                            </p:stCondLst>
                            <p:childTnLst>
                              <p:par>
                                <p:cTn fill="hold" nodeType="afterEffect" presetClass="entr" presetID="10" presetSubtype="0">
                                  <p:stCondLst>
                                    <p:cond delay="0"/>
                                  </p:stCondLst>
                                  <p:childTnLst>
                                    <p:set>
                                      <p:cBhvr>
                                        <p:cTn dur="1" fill="hold">
                                          <p:stCondLst>
                                            <p:cond delay="0"/>
                                          </p:stCondLst>
                                        </p:cTn>
                                        <p:tgtEl>
                                          <p:spTgt spid="223">
                                            <p:txEl>
                                              <p:pRg end="2" st="2"/>
                                            </p:txEl>
                                          </p:spTgt>
                                        </p:tgtEl>
                                        <p:attrNameLst>
                                          <p:attrName>style.visibility</p:attrName>
                                        </p:attrNameLst>
                                      </p:cBhvr>
                                      <p:to>
                                        <p:strVal val="visible"/>
                                      </p:to>
                                    </p:set>
                                    <p:animEffect filter="fade" transition="in">
                                      <p:cBhvr>
                                        <p:cTn dur="2100"/>
                                        <p:tgtEl>
                                          <p:spTgt spid="223">
                                            <p:txEl>
                                              <p:pRg end="2" st="2"/>
                                            </p:txEl>
                                          </p:spTgt>
                                        </p:tgtEl>
                                      </p:cBhvr>
                                    </p:animEffect>
                                  </p:childTnLst>
                                </p:cTn>
                              </p:par>
                            </p:childTnLst>
                          </p:cTn>
                        </p:par>
                        <p:par>
                          <p:cTn fill="hold">
                            <p:stCondLst>
                              <p:cond delay="6300"/>
                            </p:stCondLst>
                            <p:childTnLst>
                              <p:par>
                                <p:cTn fill="hold" nodeType="afterEffect" presetClass="entr" presetID="10" presetSubtype="0">
                                  <p:stCondLst>
                                    <p:cond delay="0"/>
                                  </p:stCondLst>
                                  <p:childTnLst>
                                    <p:set>
                                      <p:cBhvr>
                                        <p:cTn dur="1" fill="hold">
                                          <p:stCondLst>
                                            <p:cond delay="0"/>
                                          </p:stCondLst>
                                        </p:cTn>
                                        <p:tgtEl>
                                          <p:spTgt spid="223">
                                            <p:txEl>
                                              <p:pRg end="3" st="3"/>
                                            </p:txEl>
                                          </p:spTgt>
                                        </p:tgtEl>
                                        <p:attrNameLst>
                                          <p:attrName>style.visibility</p:attrName>
                                        </p:attrNameLst>
                                      </p:cBhvr>
                                      <p:to>
                                        <p:strVal val="visible"/>
                                      </p:to>
                                    </p:set>
                                    <p:animEffect filter="fade" transition="in">
                                      <p:cBhvr>
                                        <p:cTn dur="2100"/>
                                        <p:tgtEl>
                                          <p:spTgt spid="223">
                                            <p:txEl>
                                              <p:pRg end="3" st="3"/>
                                            </p:txEl>
                                          </p:spTgt>
                                        </p:tgtEl>
                                      </p:cBhvr>
                                    </p:animEffect>
                                  </p:childTnLst>
                                </p:cTn>
                              </p:par>
                            </p:childTnLst>
                          </p:cTn>
                        </p:par>
                        <p:par>
                          <p:cTn fill="hold">
                            <p:stCondLst>
                              <p:cond delay="8400"/>
                            </p:stCondLst>
                            <p:childTnLst>
                              <p:par>
                                <p:cTn fill="hold" nodeType="afterEffect" presetClass="entr" presetID="10" presetSubtype="0">
                                  <p:stCondLst>
                                    <p:cond delay="0"/>
                                  </p:stCondLst>
                                  <p:childTnLst>
                                    <p:set>
                                      <p:cBhvr>
                                        <p:cTn dur="1" fill="hold">
                                          <p:stCondLst>
                                            <p:cond delay="0"/>
                                          </p:stCondLst>
                                        </p:cTn>
                                        <p:tgtEl>
                                          <p:spTgt spid="223">
                                            <p:txEl>
                                              <p:pRg end="4" st="4"/>
                                            </p:txEl>
                                          </p:spTgt>
                                        </p:tgtEl>
                                        <p:attrNameLst>
                                          <p:attrName>style.visibility</p:attrName>
                                        </p:attrNameLst>
                                      </p:cBhvr>
                                      <p:to>
                                        <p:strVal val="visible"/>
                                      </p:to>
                                    </p:set>
                                    <p:animEffect filter="fade" transition="in">
                                      <p:cBhvr>
                                        <p:cTn dur="2100"/>
                                        <p:tgtEl>
                                          <p:spTgt spid="223">
                                            <p:txEl>
                                              <p:pRg end="4" st="4"/>
                                            </p:txEl>
                                          </p:spTgt>
                                        </p:tgtEl>
                                      </p:cBhvr>
                                    </p:animEffect>
                                  </p:childTnLst>
                                </p:cTn>
                              </p:par>
                            </p:childTnLst>
                          </p:cTn>
                        </p:par>
                        <p:par>
                          <p:cTn fill="hold">
                            <p:stCondLst>
                              <p:cond delay="10500"/>
                            </p:stCondLst>
                            <p:childTnLst>
                              <p:par>
                                <p:cTn fill="hold" nodeType="afterEffect" presetClass="entr" presetID="10" presetSubtype="0">
                                  <p:stCondLst>
                                    <p:cond delay="0"/>
                                  </p:stCondLst>
                                  <p:childTnLst>
                                    <p:set>
                                      <p:cBhvr>
                                        <p:cTn dur="1" fill="hold">
                                          <p:stCondLst>
                                            <p:cond delay="0"/>
                                          </p:stCondLst>
                                        </p:cTn>
                                        <p:tgtEl>
                                          <p:spTgt spid="223">
                                            <p:txEl>
                                              <p:pRg end="5" st="5"/>
                                            </p:txEl>
                                          </p:spTgt>
                                        </p:tgtEl>
                                        <p:attrNameLst>
                                          <p:attrName>style.visibility</p:attrName>
                                        </p:attrNameLst>
                                      </p:cBhvr>
                                      <p:to>
                                        <p:strVal val="visible"/>
                                      </p:to>
                                    </p:set>
                                    <p:animEffect filter="fade" transition="in">
                                      <p:cBhvr>
                                        <p:cTn dur="2100"/>
                                        <p:tgtEl>
                                          <p:spTgt spid="223">
                                            <p:txEl>
                                              <p:pRg end="5" st="5"/>
                                            </p:txEl>
                                          </p:spTgt>
                                        </p:tgtEl>
                                      </p:cBhvr>
                                    </p:animEffect>
                                  </p:childTnLst>
                                </p:cTn>
                              </p:par>
                            </p:childTnLst>
                          </p:cTn>
                        </p:par>
                        <p:par>
                          <p:cTn fill="hold">
                            <p:stCondLst>
                              <p:cond delay="12600"/>
                            </p:stCondLst>
                            <p:childTnLst>
                              <p:par>
                                <p:cTn fill="hold" nodeType="afterEffect" presetClass="entr" presetID="10" presetSubtype="0">
                                  <p:stCondLst>
                                    <p:cond delay="0"/>
                                  </p:stCondLst>
                                  <p:childTnLst>
                                    <p:set>
                                      <p:cBhvr>
                                        <p:cTn dur="1" fill="hold">
                                          <p:stCondLst>
                                            <p:cond delay="0"/>
                                          </p:stCondLst>
                                        </p:cTn>
                                        <p:tgtEl>
                                          <p:spTgt spid="223">
                                            <p:txEl>
                                              <p:pRg end="6" st="6"/>
                                            </p:txEl>
                                          </p:spTgt>
                                        </p:tgtEl>
                                        <p:attrNameLst>
                                          <p:attrName>style.visibility</p:attrName>
                                        </p:attrNameLst>
                                      </p:cBhvr>
                                      <p:to>
                                        <p:strVal val="visible"/>
                                      </p:to>
                                    </p:set>
                                    <p:animEffect filter="fade" transition="in">
                                      <p:cBhvr>
                                        <p:cTn dur="2100"/>
                                        <p:tgtEl>
                                          <p:spTgt spid="223">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28" name="Shape 228"/>
        <p:cNvGrpSpPr/>
        <p:nvPr/>
      </p:nvGrpSpPr>
      <p:grpSpPr>
        <a:xfrm>
          <a:off x="0" y="0"/>
          <a:ext cx="0" cy="0"/>
          <a:chOff x="0" y="0"/>
          <a:chExt cx="0" cy="0"/>
        </a:xfrm>
      </p:grpSpPr>
      <p:pic>
        <p:nvPicPr>
          <p:cNvPr id="229" name="Shape 229"/>
          <p:cNvPicPr preferRelativeResize="0"/>
          <p:nvPr/>
        </p:nvPicPr>
        <p:blipFill rotWithShape="1">
          <a:blip r:embed="rId4">
            <a:alphaModFix/>
          </a:blip>
          <a:srcRect b="32713" l="0" r="0" t="0"/>
          <a:stretch/>
        </p:blipFill>
        <p:spPr>
          <a:xfrm rot="-5400000">
            <a:off x="5457650" y="2663600"/>
            <a:ext cx="4300900" cy="2917950"/>
          </a:xfrm>
          <a:prstGeom prst="rect">
            <a:avLst/>
          </a:prstGeom>
          <a:noFill/>
          <a:ln>
            <a:noFill/>
          </a:ln>
        </p:spPr>
      </p:pic>
      <p:pic>
        <p:nvPicPr>
          <p:cNvPr id="230" name="Shape 230"/>
          <p:cNvPicPr preferRelativeResize="0"/>
          <p:nvPr/>
        </p:nvPicPr>
        <p:blipFill rotWithShape="1">
          <a:blip r:embed="rId5">
            <a:alphaModFix/>
          </a:blip>
          <a:srcRect b="0" l="0" r="0" t="0"/>
          <a:stretch/>
        </p:blipFill>
        <p:spPr>
          <a:xfrm>
            <a:off x="313225" y="1118275"/>
            <a:ext cx="5835900" cy="4103676"/>
          </a:xfrm>
          <a:prstGeom prst="rect">
            <a:avLst/>
          </a:prstGeom>
          <a:noFill/>
          <a:ln>
            <a:noFill/>
          </a:ln>
        </p:spPr>
      </p:pic>
      <p:sp>
        <p:nvSpPr>
          <p:cNvPr id="231" name="Shape 231"/>
          <p:cNvSpPr txBox="1"/>
          <p:nvPr>
            <p:ph type="title"/>
          </p:nvPr>
        </p:nvSpPr>
        <p:spPr>
          <a:xfrm>
            <a:off x="0" y="5338875"/>
            <a:ext cx="6149100" cy="635100"/>
          </a:xfrm>
          <a:prstGeom prst="rect">
            <a:avLst/>
          </a:prstGeom>
          <a:noFill/>
          <a:ln>
            <a:noFill/>
          </a:ln>
        </p:spPr>
        <p:txBody>
          <a:bodyPr anchorCtr="0" anchor="ctr" bIns="45700" lIns="91425" rIns="91425" wrap="square" tIns="45700">
            <a:noAutofit/>
          </a:bodyPr>
          <a:lstStyle/>
          <a:p>
            <a:pPr indent="-209550" lvl="0" marL="0" marR="0" rtl="0" algn="ctr">
              <a:lnSpc>
                <a:spcPct val="90000"/>
              </a:lnSpc>
              <a:spcBef>
                <a:spcPts val="0"/>
              </a:spcBef>
              <a:buClr>
                <a:schemeClr val="dk1"/>
              </a:buClr>
              <a:buSzPct val="100000"/>
              <a:buFont typeface="Calibri"/>
              <a:buNone/>
            </a:pPr>
            <a:r>
              <a:rPr b="1" i="0" lang="en-US" sz="3300" u="none" cap="none" strike="noStrike">
                <a:solidFill>
                  <a:schemeClr val="dk1"/>
                </a:solidFill>
                <a:latin typeface="Calibri"/>
                <a:ea typeface="Calibri"/>
                <a:cs typeface="Calibri"/>
                <a:sym typeface="Calibri"/>
              </a:rPr>
              <a:t>TSAOHN 1989 Conference</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36" name="Shape 236"/>
        <p:cNvGrpSpPr/>
        <p:nvPr/>
      </p:nvGrpSpPr>
      <p:grpSpPr>
        <a:xfrm>
          <a:off x="0" y="0"/>
          <a:ext cx="0" cy="0"/>
          <a:chOff x="0" y="0"/>
          <a:chExt cx="0" cy="0"/>
        </a:xfrm>
      </p:grpSpPr>
      <p:sp>
        <p:nvSpPr>
          <p:cNvPr id="237" name="Shape 237"/>
          <p:cNvSpPr txBox="1"/>
          <p:nvPr>
            <p:ph type="title"/>
          </p:nvPr>
        </p:nvSpPr>
        <p:spPr>
          <a:xfrm>
            <a:off x="94370" y="319195"/>
            <a:ext cx="7886700" cy="1119000"/>
          </a:xfrm>
          <a:prstGeom prst="rect">
            <a:avLst/>
          </a:prstGeom>
          <a:solidFill>
            <a:srgbClr val="FFFFFF"/>
          </a:solidFill>
          <a:ln>
            <a:noFill/>
          </a:ln>
        </p:spPr>
        <p:txBody>
          <a:bodyPr anchorCtr="0" anchor="ctr" bIns="45700" lIns="91425" rIns="91425" wrap="square" tIns="45700">
            <a:noAutofit/>
          </a:bodyPr>
          <a:lstStyle/>
          <a:p>
            <a:pPr indent="-127000" lvl="0" marL="0" marR="0" rtl="0" algn="l">
              <a:lnSpc>
                <a:spcPct val="90000"/>
              </a:lnSpc>
              <a:spcBef>
                <a:spcPts val="0"/>
              </a:spcBef>
              <a:buClr>
                <a:schemeClr val="dk1"/>
              </a:buClr>
              <a:buSzPct val="66666"/>
              <a:buFont typeface="Calibri"/>
              <a:buNone/>
            </a:pPr>
            <a:r>
              <a:rPr b="1" i="0" lang="en-US" sz="3000" u="sng" cap="none" strike="noStrike">
                <a:solidFill>
                  <a:schemeClr val="dk1"/>
                </a:solidFill>
                <a:latin typeface="Calibri"/>
                <a:ea typeface="Calibri"/>
                <a:cs typeface="Calibri"/>
                <a:sym typeface="Calibri"/>
              </a:rPr>
              <a:t>Jeanette “Jan” Schrimsher Schade, RN BSN COHN-S/CM CEASII AOEAS</a:t>
            </a:r>
          </a:p>
        </p:txBody>
      </p:sp>
      <p:sp>
        <p:nvSpPr>
          <p:cNvPr id="238" name="Shape 238"/>
          <p:cNvSpPr txBox="1"/>
          <p:nvPr>
            <p:ph idx="1" type="body"/>
          </p:nvPr>
        </p:nvSpPr>
        <p:spPr>
          <a:xfrm>
            <a:off x="94375" y="1595675"/>
            <a:ext cx="9049500" cy="5079300"/>
          </a:xfrm>
          <a:prstGeom prst="rect">
            <a:avLst/>
          </a:prstGeom>
          <a:solidFill>
            <a:srgbClr val="FFFFFF"/>
          </a:solidFill>
          <a:ln>
            <a:noFill/>
          </a:ln>
        </p:spPr>
        <p:txBody>
          <a:bodyPr anchorCtr="0" anchor="t" bIns="45700" lIns="91425" rIns="91425" wrap="square" tIns="45700">
            <a:noAutofit/>
          </a:bodyPr>
          <a:lstStyle/>
          <a:p>
            <a:pPr indent="0" lvl="0" marL="0" marR="0" rtl="0" algn="l">
              <a:lnSpc>
                <a:spcPct val="90000"/>
              </a:lnSpc>
              <a:spcBef>
                <a:spcPts val="0"/>
              </a:spcBef>
              <a:spcAft>
                <a:spcPts val="0"/>
              </a:spcAft>
              <a:buNone/>
            </a:pPr>
            <a:r>
              <a:rPr i="1" lang="en-US" sz="1600" u="none" cap="none" strike="noStrike">
                <a:solidFill>
                  <a:schemeClr val="dk1"/>
                </a:solidFill>
                <a:latin typeface="Arial"/>
                <a:ea typeface="Arial"/>
                <a:cs typeface="Arial"/>
                <a:sym typeface="Arial"/>
              </a:rPr>
              <a:t>People call me ‘Nurse Jan’. I am 63.5 years old and have been a nurse since 1976. </a:t>
            </a:r>
          </a:p>
          <a:p>
            <a:pPr indent="0" lvl="0" marL="0" marR="0" rtl="0" algn="l">
              <a:lnSpc>
                <a:spcPct val="90000"/>
              </a:lnSpc>
              <a:spcBef>
                <a:spcPts val="750"/>
              </a:spcBef>
              <a:spcAft>
                <a:spcPts val="0"/>
              </a:spcAft>
              <a:buNone/>
            </a:pPr>
            <a:r>
              <a:rPr i="1" lang="en-US" sz="1600" u="none" cap="none" strike="noStrike">
                <a:solidFill>
                  <a:schemeClr val="dk1"/>
                </a:solidFill>
                <a:latin typeface="Arial"/>
                <a:ea typeface="Arial"/>
                <a:cs typeface="Arial"/>
                <a:sym typeface="Arial"/>
              </a:rPr>
              <a:t> I became the first student nurse at UT to have an internship in occupational  health nursing in 1980 at Motorola. After working a year post-CCU as an RN following graduation, I was hired by Motorola and worked there nine years. </a:t>
            </a:r>
            <a:r>
              <a:rPr i="1" lang="en-US" sz="1600">
                <a:latin typeface="Arial"/>
                <a:ea typeface="Arial"/>
                <a:cs typeface="Arial"/>
                <a:sym typeface="Arial"/>
              </a:rPr>
              <a:t>W</a:t>
            </a:r>
            <a:r>
              <a:rPr i="1" lang="en-US" sz="1600" u="none" cap="none" strike="noStrike">
                <a:solidFill>
                  <a:schemeClr val="dk1"/>
                </a:solidFill>
                <a:latin typeface="Arial"/>
                <a:ea typeface="Arial"/>
                <a:cs typeface="Arial"/>
                <a:sym typeface="Arial"/>
              </a:rPr>
              <a:t>e rotated being on call for </a:t>
            </a:r>
            <a:r>
              <a:rPr i="1" lang="en-US" sz="1600">
                <a:latin typeface="Arial"/>
                <a:ea typeface="Arial"/>
                <a:cs typeface="Arial"/>
                <a:sym typeface="Arial"/>
              </a:rPr>
              <a:t>e</a:t>
            </a:r>
            <a:r>
              <a:rPr i="1" lang="en-US" sz="1600" u="none" cap="none" strike="noStrike">
                <a:solidFill>
                  <a:schemeClr val="dk1"/>
                </a:solidFill>
                <a:latin typeface="Arial"/>
                <a:ea typeface="Arial"/>
                <a:cs typeface="Arial"/>
                <a:sym typeface="Arial"/>
              </a:rPr>
              <a:t>mergencies during the weekends carrying these large battery powered walky-talkies (no cell phones yet!). I learned so much at this job, the basics of occupational health nursing. Hearing conservation programs, respiratory protection programs, reproductive health issues, heavy metals screenings with 24 hour urine collections. </a:t>
            </a:r>
          </a:p>
          <a:p>
            <a:pPr indent="0" lvl="0" marL="0" marR="0" rtl="0" algn="l">
              <a:lnSpc>
                <a:spcPct val="90000"/>
              </a:lnSpc>
              <a:spcBef>
                <a:spcPts val="750"/>
              </a:spcBef>
              <a:buNone/>
            </a:pPr>
            <a:r>
              <a:rPr i="1" lang="en-US" sz="1600" u="none" cap="none" strike="noStrike">
                <a:solidFill>
                  <a:schemeClr val="dk1"/>
                </a:solidFill>
                <a:latin typeface="Arial"/>
                <a:ea typeface="Arial"/>
                <a:cs typeface="Arial"/>
                <a:sym typeface="Arial"/>
              </a:rPr>
              <a:t>I felt like I was in the trenches, on the first line treating hundreds of employee’s issues over the years. Psych., labor and delivery, cardiac, physical abuse, men passing kidney stones, seizure disorders, deaf employees, substance abuse in the workplace, transgender staff bathroom issues (this was in the 1980s). Treating chemical burns was very common, eye rinses, hydrofluoric acid. The most memorable event was when I was on duty alone one evening about 1984 and there was a chemical leak that sent 47 people to the ER.</a:t>
            </a:r>
            <a:r>
              <a:rPr i="0" lang="en-US" sz="1600" u="none" cap="none" strike="noStrike">
                <a:solidFill>
                  <a:schemeClr val="dk1"/>
                </a:solidFill>
                <a:latin typeface="Arial"/>
                <a:ea typeface="Arial"/>
                <a:cs typeface="Arial"/>
                <a:sym typeface="Arial"/>
              </a:rPr>
              <a:t> </a:t>
            </a:r>
          </a:p>
          <a:p>
            <a:pPr indent="0" lvl="0" marL="0" rtl="0">
              <a:spcBef>
                <a:spcPts val="0"/>
              </a:spcBef>
              <a:buNone/>
            </a:pPr>
            <a:r>
              <a:rPr i="1" lang="en-US" sz="1600">
                <a:latin typeface="Arial"/>
                <a:ea typeface="Arial"/>
                <a:cs typeface="Arial"/>
                <a:sym typeface="Arial"/>
              </a:rPr>
              <a:t>I am thankful that I have had the opportunities to work in occupational health and hope that I have helped hundreds if not thousands of workers solve some of their problems and make their working life better. </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38">
                                            <p:txEl>
                                              <p:pRg end="0" st="0"/>
                                            </p:txEl>
                                          </p:spTgt>
                                        </p:tgtEl>
                                        <p:attrNameLst>
                                          <p:attrName>style.visibility</p:attrName>
                                        </p:attrNameLst>
                                      </p:cBhvr>
                                      <p:to>
                                        <p:strVal val="visible"/>
                                      </p:to>
                                    </p:set>
                                    <p:animEffect filter="fade" transition="in">
                                      <p:cBhvr>
                                        <p:cTn dur="1900"/>
                                        <p:tgtEl>
                                          <p:spTgt spid="238">
                                            <p:txEl>
                                              <p:pRg end="0" st="0"/>
                                            </p:txEl>
                                          </p:spTgt>
                                        </p:tgtEl>
                                      </p:cBhvr>
                                    </p:animEffect>
                                  </p:childTnLst>
                                </p:cTn>
                              </p:par>
                            </p:childTnLst>
                          </p:cTn>
                        </p:par>
                        <p:par>
                          <p:cTn fill="hold">
                            <p:stCondLst>
                              <p:cond delay="1900"/>
                            </p:stCondLst>
                            <p:childTnLst>
                              <p:par>
                                <p:cTn fill="hold" nodeType="afterEffect" presetClass="entr" presetID="10" presetSubtype="0">
                                  <p:stCondLst>
                                    <p:cond delay="0"/>
                                  </p:stCondLst>
                                  <p:childTnLst>
                                    <p:set>
                                      <p:cBhvr>
                                        <p:cTn dur="1" fill="hold">
                                          <p:stCondLst>
                                            <p:cond delay="0"/>
                                          </p:stCondLst>
                                        </p:cTn>
                                        <p:tgtEl>
                                          <p:spTgt spid="238">
                                            <p:txEl>
                                              <p:pRg end="1" st="1"/>
                                            </p:txEl>
                                          </p:spTgt>
                                        </p:tgtEl>
                                        <p:attrNameLst>
                                          <p:attrName>style.visibility</p:attrName>
                                        </p:attrNameLst>
                                      </p:cBhvr>
                                      <p:to>
                                        <p:strVal val="visible"/>
                                      </p:to>
                                    </p:set>
                                    <p:animEffect filter="fade" transition="in">
                                      <p:cBhvr>
                                        <p:cTn dur="1900"/>
                                        <p:tgtEl>
                                          <p:spTgt spid="238">
                                            <p:txEl>
                                              <p:pRg end="1" st="1"/>
                                            </p:txEl>
                                          </p:spTgt>
                                        </p:tgtEl>
                                      </p:cBhvr>
                                    </p:animEffect>
                                  </p:childTnLst>
                                </p:cTn>
                              </p:par>
                            </p:childTnLst>
                          </p:cTn>
                        </p:par>
                        <p:par>
                          <p:cTn fill="hold">
                            <p:stCondLst>
                              <p:cond delay="3800"/>
                            </p:stCondLst>
                            <p:childTnLst>
                              <p:par>
                                <p:cTn fill="hold" nodeType="afterEffect" presetClass="entr" presetID="10" presetSubtype="0">
                                  <p:stCondLst>
                                    <p:cond delay="0"/>
                                  </p:stCondLst>
                                  <p:childTnLst>
                                    <p:set>
                                      <p:cBhvr>
                                        <p:cTn dur="1" fill="hold">
                                          <p:stCondLst>
                                            <p:cond delay="0"/>
                                          </p:stCondLst>
                                        </p:cTn>
                                        <p:tgtEl>
                                          <p:spTgt spid="238">
                                            <p:txEl>
                                              <p:pRg end="2" st="2"/>
                                            </p:txEl>
                                          </p:spTgt>
                                        </p:tgtEl>
                                        <p:attrNameLst>
                                          <p:attrName>style.visibility</p:attrName>
                                        </p:attrNameLst>
                                      </p:cBhvr>
                                      <p:to>
                                        <p:strVal val="visible"/>
                                      </p:to>
                                    </p:set>
                                    <p:animEffect filter="fade" transition="in">
                                      <p:cBhvr>
                                        <p:cTn dur="1900"/>
                                        <p:tgtEl>
                                          <p:spTgt spid="238">
                                            <p:txEl>
                                              <p:pRg end="2" st="2"/>
                                            </p:txEl>
                                          </p:spTgt>
                                        </p:tgtEl>
                                      </p:cBhvr>
                                    </p:animEffect>
                                  </p:childTnLst>
                                </p:cTn>
                              </p:par>
                            </p:childTnLst>
                          </p:cTn>
                        </p:par>
                        <p:par>
                          <p:cTn fill="hold">
                            <p:stCondLst>
                              <p:cond delay="5700"/>
                            </p:stCondLst>
                            <p:childTnLst>
                              <p:par>
                                <p:cTn fill="hold" nodeType="afterEffect" presetClass="entr" presetID="10" presetSubtype="0">
                                  <p:stCondLst>
                                    <p:cond delay="0"/>
                                  </p:stCondLst>
                                  <p:childTnLst>
                                    <p:set>
                                      <p:cBhvr>
                                        <p:cTn dur="1" fill="hold">
                                          <p:stCondLst>
                                            <p:cond delay="0"/>
                                          </p:stCondLst>
                                        </p:cTn>
                                        <p:tgtEl>
                                          <p:spTgt spid="238">
                                            <p:txEl>
                                              <p:pRg end="3" st="3"/>
                                            </p:txEl>
                                          </p:spTgt>
                                        </p:tgtEl>
                                        <p:attrNameLst>
                                          <p:attrName>style.visibility</p:attrName>
                                        </p:attrNameLst>
                                      </p:cBhvr>
                                      <p:to>
                                        <p:strVal val="visible"/>
                                      </p:to>
                                    </p:set>
                                    <p:animEffect filter="fade" transition="in">
                                      <p:cBhvr>
                                        <p:cTn dur="1900"/>
                                        <p:tgtEl>
                                          <p:spTgt spid="238">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42" name="Shape 242"/>
        <p:cNvGrpSpPr/>
        <p:nvPr/>
      </p:nvGrpSpPr>
      <p:grpSpPr>
        <a:xfrm>
          <a:off x="0" y="0"/>
          <a:ext cx="0" cy="0"/>
          <a:chOff x="0" y="0"/>
          <a:chExt cx="0" cy="0"/>
        </a:xfrm>
      </p:grpSpPr>
      <p:sp>
        <p:nvSpPr>
          <p:cNvPr id="243" name="Shape 243"/>
          <p:cNvSpPr/>
          <p:nvPr/>
        </p:nvSpPr>
        <p:spPr>
          <a:xfrm>
            <a:off x="76200" y="1663575"/>
            <a:ext cx="8915400" cy="4770000"/>
          </a:xfrm>
          <a:prstGeom prst="rect">
            <a:avLst/>
          </a:prstGeom>
          <a:solidFill>
            <a:srgbClr val="FFFFFF"/>
          </a:solidFill>
          <a:ln>
            <a:noFill/>
          </a:ln>
        </p:spPr>
        <p:txBody>
          <a:bodyPr anchorCtr="0" anchor="t" bIns="45700" lIns="91425" rIns="91425" wrap="square" tIns="45700">
            <a:noAutofit/>
          </a:bodyPr>
          <a:lstStyle/>
          <a:p>
            <a:pPr indent="0" lvl="0" marL="0" marR="0" rtl="0" algn="l">
              <a:spcBef>
                <a:spcPts val="0"/>
              </a:spcBef>
              <a:buSzPct val="25000"/>
              <a:buNone/>
            </a:pPr>
            <a:r>
              <a:rPr i="1" lang="en-US" sz="1800">
                <a:solidFill>
                  <a:schemeClr val="dk1"/>
                </a:solidFill>
                <a:latin typeface="Calibri"/>
                <a:ea typeface="Calibri"/>
                <a:cs typeface="Calibri"/>
                <a:sym typeface="Calibri"/>
              </a:rPr>
              <a:t>I have been very fortunate to be able to serve TSAOHN in several roles. I started out as Membership Chair for the then, Fort Worth Texas Association of Occupational Health Nurses (FWTAOHN). Lisa Kirby, who was president of FWTAOHN, ran for president of TSAOHN. As she was doing that, she told me that I should run as treasurer along with her. Her encouraging and positivity talked me into it! If you know Lisa, you understand how it all happened!! Little did I know that they had no one to run as treasurer, so I was unopposed.  At election time again, no one would run as president. I stepped in and ran. That was for the 2006-2007 term.  Lisa had done such a good job with me that I “pulled” a friend into running as treasurer. That was Karen Bell, who has served faithfully since then. </a:t>
            </a:r>
          </a:p>
          <a:p>
            <a:pPr indent="0" lvl="0" marL="0" marR="0" rtl="0" algn="l">
              <a:spcBef>
                <a:spcPts val="0"/>
              </a:spcBef>
              <a:buNone/>
            </a:pPr>
            <a:r>
              <a:t/>
            </a:r>
            <a:endParaRPr i="1" sz="1800">
              <a:solidFill>
                <a:schemeClr val="dk1"/>
              </a:solidFill>
              <a:latin typeface="Calibri"/>
              <a:ea typeface="Calibri"/>
              <a:cs typeface="Calibri"/>
              <a:sym typeface="Calibri"/>
            </a:endParaRPr>
          </a:p>
          <a:p>
            <a:pPr indent="0" lvl="0" marL="0" marR="0" rtl="0" algn="l">
              <a:spcBef>
                <a:spcPts val="0"/>
              </a:spcBef>
              <a:buSzPct val="25000"/>
              <a:buNone/>
            </a:pPr>
            <a:r>
              <a:rPr i="1" lang="en-US" sz="1800">
                <a:solidFill>
                  <a:schemeClr val="dk1"/>
                </a:solidFill>
                <a:latin typeface="Calibri"/>
                <a:ea typeface="Calibri"/>
                <a:cs typeface="Calibri"/>
                <a:sym typeface="Calibri"/>
              </a:rPr>
              <a:t>Our organization has been blessed to have smart women working together to keep OHNs moving forward in their professional and personal lives.  It has meant the world to me to be part of such a dynamic and caring organization. The highlight of my time was when we had a conference in Austin and walked to the capitol building. We were entertained by the staff of the capitol and toured the building. At the end, I was presented with the Texas flag that had flown over the capitol and was commemorated to Texas Occupational Health Nurses!Thanks to all of you who have been part of my life in TSAOHN. You are my heart! </a:t>
            </a:r>
          </a:p>
        </p:txBody>
      </p:sp>
      <p:sp>
        <p:nvSpPr>
          <p:cNvPr id="244" name="Shape 244"/>
          <p:cNvSpPr txBox="1"/>
          <p:nvPr/>
        </p:nvSpPr>
        <p:spPr>
          <a:xfrm>
            <a:off x="339500" y="458325"/>
            <a:ext cx="7978500" cy="1103400"/>
          </a:xfrm>
          <a:prstGeom prst="rect">
            <a:avLst/>
          </a:prstGeom>
          <a:solidFill>
            <a:srgbClr val="FFFFFF"/>
          </a:solidFill>
          <a:ln>
            <a:noFill/>
          </a:ln>
        </p:spPr>
        <p:txBody>
          <a:bodyPr anchorCtr="0" anchor="t" bIns="91425" lIns="91425" rIns="91425" wrap="square" tIns="91425">
            <a:noAutofit/>
          </a:bodyPr>
          <a:lstStyle/>
          <a:p>
            <a:pPr lvl="0" rtl="0">
              <a:spcBef>
                <a:spcPts val="0"/>
              </a:spcBef>
              <a:buClr>
                <a:schemeClr val="dk1"/>
              </a:buClr>
              <a:buSzPct val="25000"/>
              <a:buFont typeface="Arial"/>
              <a:buNone/>
            </a:pPr>
            <a:r>
              <a:rPr lang="en-US" sz="3000" u="sng">
                <a:solidFill>
                  <a:schemeClr val="dk1"/>
                </a:solidFill>
                <a:latin typeface="Calibri"/>
                <a:ea typeface="Calibri"/>
                <a:cs typeface="Calibri"/>
                <a:sym typeface="Calibri"/>
              </a:rPr>
              <a:t>Karen Barrett, BS, RN, COHN-S, CHSP, CEAS II, FAAOHNTSAOHN and NTAOHN member</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43">
                                            <p:txEl>
                                              <p:pRg end="0" st="0"/>
                                            </p:txEl>
                                          </p:spTgt>
                                        </p:tgtEl>
                                        <p:attrNameLst>
                                          <p:attrName>style.visibility</p:attrName>
                                        </p:attrNameLst>
                                      </p:cBhvr>
                                      <p:to>
                                        <p:strVal val="visible"/>
                                      </p:to>
                                    </p:set>
                                    <p:animEffect filter="fade" transition="in">
                                      <p:cBhvr>
                                        <p:cTn dur="1900"/>
                                        <p:tgtEl>
                                          <p:spTgt spid="243">
                                            <p:txEl>
                                              <p:pRg end="0" st="0"/>
                                            </p:txEl>
                                          </p:spTgt>
                                        </p:tgtEl>
                                      </p:cBhvr>
                                    </p:animEffect>
                                  </p:childTnLst>
                                </p:cTn>
                              </p:par>
                            </p:childTnLst>
                          </p:cTn>
                        </p:par>
                        <p:par>
                          <p:cTn fill="hold">
                            <p:stCondLst>
                              <p:cond delay="1900"/>
                            </p:stCondLst>
                            <p:childTnLst>
                              <p:par>
                                <p:cTn fill="hold" nodeType="afterEffect" presetClass="entr" presetID="10" presetSubtype="0">
                                  <p:stCondLst>
                                    <p:cond delay="0"/>
                                  </p:stCondLst>
                                  <p:childTnLst>
                                    <p:set>
                                      <p:cBhvr>
                                        <p:cTn dur="1" fill="hold">
                                          <p:stCondLst>
                                            <p:cond delay="0"/>
                                          </p:stCondLst>
                                        </p:cTn>
                                        <p:tgtEl>
                                          <p:spTgt spid="243">
                                            <p:txEl>
                                              <p:pRg end="1" st="1"/>
                                            </p:txEl>
                                          </p:spTgt>
                                        </p:tgtEl>
                                        <p:attrNameLst>
                                          <p:attrName>style.visibility</p:attrName>
                                        </p:attrNameLst>
                                      </p:cBhvr>
                                      <p:to>
                                        <p:strVal val="visible"/>
                                      </p:to>
                                    </p:set>
                                    <p:animEffect filter="fade" transition="in">
                                      <p:cBhvr>
                                        <p:cTn dur="1900"/>
                                        <p:tgtEl>
                                          <p:spTgt spid="243">
                                            <p:txEl>
                                              <p:pRg end="1" st="1"/>
                                            </p:txEl>
                                          </p:spTgt>
                                        </p:tgtEl>
                                      </p:cBhvr>
                                    </p:animEffect>
                                  </p:childTnLst>
                                </p:cTn>
                              </p:par>
                            </p:childTnLst>
                          </p:cTn>
                        </p:par>
                        <p:par>
                          <p:cTn fill="hold">
                            <p:stCondLst>
                              <p:cond delay="3800"/>
                            </p:stCondLst>
                            <p:childTnLst>
                              <p:par>
                                <p:cTn fill="hold" nodeType="afterEffect" presetClass="entr" presetID="10" presetSubtype="0">
                                  <p:stCondLst>
                                    <p:cond delay="0"/>
                                  </p:stCondLst>
                                  <p:childTnLst>
                                    <p:set>
                                      <p:cBhvr>
                                        <p:cTn dur="1" fill="hold">
                                          <p:stCondLst>
                                            <p:cond delay="0"/>
                                          </p:stCondLst>
                                        </p:cTn>
                                        <p:tgtEl>
                                          <p:spTgt spid="243">
                                            <p:txEl>
                                              <p:pRg end="2" st="2"/>
                                            </p:txEl>
                                          </p:spTgt>
                                        </p:tgtEl>
                                        <p:attrNameLst>
                                          <p:attrName>style.visibility</p:attrName>
                                        </p:attrNameLst>
                                      </p:cBhvr>
                                      <p:to>
                                        <p:strVal val="visible"/>
                                      </p:to>
                                    </p:set>
                                    <p:animEffect filter="fade" transition="in">
                                      <p:cBhvr>
                                        <p:cTn dur="1900"/>
                                        <p:tgtEl>
                                          <p:spTgt spid="24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49" name="Shape 249"/>
        <p:cNvGrpSpPr/>
        <p:nvPr/>
      </p:nvGrpSpPr>
      <p:grpSpPr>
        <a:xfrm>
          <a:off x="0" y="0"/>
          <a:ext cx="0" cy="0"/>
          <a:chOff x="0" y="0"/>
          <a:chExt cx="0" cy="0"/>
        </a:xfrm>
      </p:grpSpPr>
      <p:sp>
        <p:nvSpPr>
          <p:cNvPr id="250" name="Shape 250"/>
          <p:cNvSpPr/>
          <p:nvPr/>
        </p:nvSpPr>
        <p:spPr>
          <a:xfrm>
            <a:off x="93750" y="1290100"/>
            <a:ext cx="8956500" cy="5398200"/>
          </a:xfrm>
          <a:prstGeom prst="rect">
            <a:avLst/>
          </a:prstGeom>
          <a:solidFill>
            <a:srgbClr val="FFFFFF"/>
          </a:solidFill>
          <a:ln>
            <a:noFill/>
          </a:ln>
        </p:spPr>
        <p:txBody>
          <a:bodyPr anchorCtr="0" anchor="t" bIns="45700" lIns="91425" rIns="91425" wrap="square" tIns="45700">
            <a:noAutofit/>
          </a:bodyPr>
          <a:lstStyle/>
          <a:p>
            <a:pPr indent="0" lvl="0" marL="0" marR="0" rtl="0" algn="l">
              <a:lnSpc>
                <a:spcPct val="107000"/>
              </a:lnSpc>
              <a:spcBef>
                <a:spcPts val="800"/>
              </a:spcBef>
              <a:spcAft>
                <a:spcPts val="0"/>
              </a:spcAft>
              <a:buSzPct val="25000"/>
              <a:buNone/>
            </a:pPr>
            <a:r>
              <a:rPr i="1" lang="en-US" sz="1800">
                <a:solidFill>
                  <a:schemeClr val="dk1"/>
                </a:solidFill>
              </a:rPr>
              <a:t>My first OH meeting was at Alamo Iron works with Jana Nave and Asta Vazquez in San Antonio Texas. </a:t>
            </a:r>
            <a:r>
              <a:rPr i="1" lang="en-US"/>
              <a:t> </a:t>
            </a:r>
            <a:r>
              <a:rPr i="1" lang="en-US" sz="1800">
                <a:solidFill>
                  <a:schemeClr val="dk1"/>
                </a:solidFill>
              </a:rPr>
              <a:t>There was something in the air that just told me that I needed to belong! It must have been all that OSHA stuff!  You think it was above the limits?? Somehow very soon after that I was inducted into SATAOHN. And the rest is history. I joined the ranks of COHNS in the 1990s.  Achievement award in 2007 and AAOHN Alcoa Scholarship Award.  </a:t>
            </a:r>
          </a:p>
          <a:p>
            <a:pPr indent="0" lvl="0" marL="0" marR="0" rtl="0" algn="l">
              <a:lnSpc>
                <a:spcPct val="107000"/>
              </a:lnSpc>
              <a:spcBef>
                <a:spcPts val="800"/>
              </a:spcBef>
              <a:spcAft>
                <a:spcPts val="0"/>
              </a:spcAft>
              <a:buSzPct val="25000"/>
              <a:buNone/>
            </a:pPr>
            <a:r>
              <a:rPr i="1" lang="en-US" sz="1800">
                <a:solidFill>
                  <a:schemeClr val="dk1"/>
                </a:solidFill>
              </a:rPr>
              <a:t> I have been very lucky to be surrounded by great professional nurses that have also been great teachers - Mary Alice Walden, Jana, Lady Ellen, Mary Helen Ball, Lisa Kirby and the list goes on. Being on the TSAOHN board with nurses and professional like Ms. Kirby that always kept TSAOHN and the OHN as her primary concern of her business as the same level as the worker is what made her so successful. She knew that both were equally important. I have never forgotten that.  Being part of SATAOHN that never gives up! We get close to closing shop but we just keep integrating all the other chapters and keep moving forward. That’s what’s it’s all about.  “Improving the Health and Safety of the Texas Workforce”</a:t>
            </a:r>
          </a:p>
          <a:p>
            <a:pPr indent="0" lvl="0" marL="0" marR="0" rtl="0" algn="l">
              <a:lnSpc>
                <a:spcPct val="107000"/>
              </a:lnSpc>
              <a:spcBef>
                <a:spcPts val="800"/>
              </a:spcBef>
              <a:spcAft>
                <a:spcPts val="0"/>
              </a:spcAft>
              <a:buSzPct val="25000"/>
              <a:buNone/>
            </a:pPr>
            <a:r>
              <a:rPr i="1" lang="en-US" sz="1800">
                <a:solidFill>
                  <a:schemeClr val="dk1"/>
                </a:solidFill>
              </a:rPr>
              <a:t>Now I invite every new, young OHN to take a little piece of this history and use it to make their future bright and successful. </a:t>
            </a:r>
          </a:p>
        </p:txBody>
      </p:sp>
      <p:sp>
        <p:nvSpPr>
          <p:cNvPr id="251" name="Shape 251"/>
          <p:cNvSpPr txBox="1"/>
          <p:nvPr/>
        </p:nvSpPr>
        <p:spPr>
          <a:xfrm>
            <a:off x="305550" y="118900"/>
            <a:ext cx="7347000" cy="1171200"/>
          </a:xfrm>
          <a:prstGeom prst="rect">
            <a:avLst/>
          </a:prstGeom>
          <a:solidFill>
            <a:srgbClr val="FFFFFF"/>
          </a:solidFill>
          <a:ln>
            <a:noFill/>
          </a:ln>
        </p:spPr>
        <p:txBody>
          <a:bodyPr anchorCtr="0" anchor="t" bIns="91425" lIns="91425" rIns="91425" wrap="square" tIns="91425">
            <a:noAutofit/>
          </a:bodyPr>
          <a:lstStyle/>
          <a:p>
            <a:pPr lvl="0" rtl="0">
              <a:lnSpc>
                <a:spcPct val="107000"/>
              </a:lnSpc>
              <a:spcBef>
                <a:spcPts val="0"/>
              </a:spcBef>
              <a:buClr>
                <a:schemeClr val="dk1"/>
              </a:buClr>
              <a:buSzPct val="25000"/>
              <a:buFont typeface="Arial"/>
              <a:buNone/>
            </a:pPr>
            <a:r>
              <a:rPr lang="en-US" sz="3000" u="sng">
                <a:solidFill>
                  <a:schemeClr val="dk1"/>
                </a:solidFill>
                <a:latin typeface="Calibri"/>
                <a:ea typeface="Calibri"/>
                <a:cs typeface="Calibri"/>
                <a:sym typeface="Calibri"/>
              </a:rPr>
              <a:t>Maria G. “Lupe” Dominguez R.N.COHNS/CM </a:t>
            </a:r>
          </a:p>
          <a:p>
            <a:pPr lvl="0" rtl="0">
              <a:lnSpc>
                <a:spcPct val="107000"/>
              </a:lnSpc>
              <a:spcBef>
                <a:spcPts val="800"/>
              </a:spcBef>
              <a:buClr>
                <a:schemeClr val="dk1"/>
              </a:buClr>
              <a:buSzPct val="25000"/>
              <a:buFont typeface="Arial"/>
              <a:buNone/>
            </a:pPr>
            <a:r>
              <a:rPr lang="en-US" sz="3000" u="sng">
                <a:solidFill>
                  <a:schemeClr val="dk1"/>
                </a:solidFill>
                <a:latin typeface="Calibri"/>
                <a:ea typeface="Calibri"/>
                <a:cs typeface="Calibri"/>
                <a:sym typeface="Calibri"/>
              </a:rPr>
              <a:t>Current TSAOHN President </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50">
                                            <p:txEl>
                                              <p:pRg end="0" st="0"/>
                                            </p:txEl>
                                          </p:spTgt>
                                        </p:tgtEl>
                                        <p:attrNameLst>
                                          <p:attrName>style.visibility</p:attrName>
                                        </p:attrNameLst>
                                      </p:cBhvr>
                                      <p:to>
                                        <p:strVal val="visible"/>
                                      </p:to>
                                    </p:set>
                                    <p:animEffect filter="fade" transition="in">
                                      <p:cBhvr>
                                        <p:cTn dur="2100"/>
                                        <p:tgtEl>
                                          <p:spTgt spid="250">
                                            <p:txEl>
                                              <p:pRg end="0" st="0"/>
                                            </p:txEl>
                                          </p:spTgt>
                                        </p:tgtEl>
                                      </p:cBhvr>
                                    </p:animEffect>
                                  </p:childTnLst>
                                </p:cTn>
                              </p:par>
                            </p:childTnLst>
                          </p:cTn>
                        </p:par>
                        <p:par>
                          <p:cTn fill="hold">
                            <p:stCondLst>
                              <p:cond delay="2100"/>
                            </p:stCondLst>
                            <p:childTnLst>
                              <p:par>
                                <p:cTn fill="hold" nodeType="afterEffect" presetClass="entr" presetID="10" presetSubtype="0">
                                  <p:stCondLst>
                                    <p:cond delay="0"/>
                                  </p:stCondLst>
                                  <p:childTnLst>
                                    <p:set>
                                      <p:cBhvr>
                                        <p:cTn dur="1" fill="hold">
                                          <p:stCondLst>
                                            <p:cond delay="0"/>
                                          </p:stCondLst>
                                        </p:cTn>
                                        <p:tgtEl>
                                          <p:spTgt spid="250">
                                            <p:txEl>
                                              <p:pRg end="1" st="1"/>
                                            </p:txEl>
                                          </p:spTgt>
                                        </p:tgtEl>
                                        <p:attrNameLst>
                                          <p:attrName>style.visibility</p:attrName>
                                        </p:attrNameLst>
                                      </p:cBhvr>
                                      <p:to>
                                        <p:strVal val="visible"/>
                                      </p:to>
                                    </p:set>
                                    <p:animEffect filter="fade" transition="in">
                                      <p:cBhvr>
                                        <p:cTn dur="2100"/>
                                        <p:tgtEl>
                                          <p:spTgt spid="250">
                                            <p:txEl>
                                              <p:pRg end="1" st="1"/>
                                            </p:txEl>
                                          </p:spTgt>
                                        </p:tgtEl>
                                      </p:cBhvr>
                                    </p:animEffect>
                                  </p:childTnLst>
                                </p:cTn>
                              </p:par>
                            </p:childTnLst>
                          </p:cTn>
                        </p:par>
                        <p:par>
                          <p:cTn fill="hold">
                            <p:stCondLst>
                              <p:cond delay="4200"/>
                            </p:stCondLst>
                            <p:childTnLst>
                              <p:par>
                                <p:cTn fill="hold" nodeType="afterEffect" presetClass="entr" presetID="10" presetSubtype="0">
                                  <p:stCondLst>
                                    <p:cond delay="0"/>
                                  </p:stCondLst>
                                  <p:childTnLst>
                                    <p:set>
                                      <p:cBhvr>
                                        <p:cTn dur="1" fill="hold">
                                          <p:stCondLst>
                                            <p:cond delay="0"/>
                                          </p:stCondLst>
                                        </p:cTn>
                                        <p:tgtEl>
                                          <p:spTgt spid="250">
                                            <p:txEl>
                                              <p:pRg end="2" st="2"/>
                                            </p:txEl>
                                          </p:spTgt>
                                        </p:tgtEl>
                                        <p:attrNameLst>
                                          <p:attrName>style.visibility</p:attrName>
                                        </p:attrNameLst>
                                      </p:cBhvr>
                                      <p:to>
                                        <p:strVal val="visible"/>
                                      </p:to>
                                    </p:set>
                                    <p:animEffect filter="fade" transition="in">
                                      <p:cBhvr>
                                        <p:cTn dur="2100"/>
                                        <p:tgtEl>
                                          <p:spTgt spid="250">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55" name="Shape 255"/>
        <p:cNvGrpSpPr/>
        <p:nvPr/>
      </p:nvGrpSpPr>
      <p:grpSpPr>
        <a:xfrm>
          <a:off x="0" y="0"/>
          <a:ext cx="0" cy="0"/>
          <a:chOff x="0" y="0"/>
          <a:chExt cx="0" cy="0"/>
        </a:xfrm>
      </p:grpSpPr>
      <p:sp>
        <p:nvSpPr>
          <p:cNvPr id="256" name="Shape 256"/>
          <p:cNvSpPr txBox="1"/>
          <p:nvPr>
            <p:ph type="title"/>
          </p:nvPr>
        </p:nvSpPr>
        <p:spPr>
          <a:xfrm>
            <a:off x="779338" y="5482127"/>
            <a:ext cx="7886700" cy="1063500"/>
          </a:xfrm>
          <a:prstGeom prst="rect">
            <a:avLst/>
          </a:prstGeom>
          <a:noFill/>
          <a:ln>
            <a:noFill/>
          </a:ln>
        </p:spPr>
        <p:txBody>
          <a:bodyPr anchorCtr="0" anchor="ctr" bIns="45700" lIns="91425" rIns="91425" wrap="square" tIns="45700">
            <a:noAutofit/>
          </a:bodyPr>
          <a:lstStyle/>
          <a:p>
            <a:pPr indent="-209550" lvl="0" marL="0" marR="0" rtl="0" algn="ctr">
              <a:lnSpc>
                <a:spcPct val="90000"/>
              </a:lnSpc>
              <a:spcBef>
                <a:spcPts val="0"/>
              </a:spcBef>
              <a:buClr>
                <a:schemeClr val="dk1"/>
              </a:buClr>
              <a:buSzPct val="100000"/>
              <a:buFont typeface="Calibri"/>
              <a:buNone/>
            </a:pPr>
            <a:r>
              <a:rPr b="1" i="0" lang="en-US" sz="3300" u="none" cap="none" strike="noStrike">
                <a:solidFill>
                  <a:schemeClr val="dk1"/>
                </a:solidFill>
                <a:latin typeface="Calibri"/>
                <a:ea typeface="Calibri"/>
                <a:cs typeface="Calibri"/>
                <a:sym typeface="Calibri"/>
              </a:rPr>
              <a:t>Community Projects </a:t>
            </a:r>
          </a:p>
        </p:txBody>
      </p:sp>
      <p:pic>
        <p:nvPicPr>
          <p:cNvPr id="257" name="Shape 257"/>
          <p:cNvPicPr preferRelativeResize="0"/>
          <p:nvPr/>
        </p:nvPicPr>
        <p:blipFill rotWithShape="1">
          <a:blip r:embed="rId4">
            <a:alphaModFix/>
          </a:blip>
          <a:srcRect b="0" l="0" r="0" t="0"/>
          <a:stretch/>
        </p:blipFill>
        <p:spPr>
          <a:xfrm>
            <a:off x="628650" y="394000"/>
            <a:ext cx="7886700" cy="521461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61" name="Shape 261"/>
        <p:cNvGrpSpPr/>
        <p:nvPr/>
      </p:nvGrpSpPr>
      <p:grpSpPr>
        <a:xfrm>
          <a:off x="0" y="0"/>
          <a:ext cx="0" cy="0"/>
          <a:chOff x="0" y="0"/>
          <a:chExt cx="0" cy="0"/>
        </a:xfrm>
      </p:grpSpPr>
      <p:sp>
        <p:nvSpPr>
          <p:cNvPr id="262" name="Shape 262"/>
          <p:cNvSpPr txBox="1"/>
          <p:nvPr>
            <p:ph type="title"/>
          </p:nvPr>
        </p:nvSpPr>
        <p:spPr>
          <a:xfrm>
            <a:off x="1867275" y="5634700"/>
            <a:ext cx="5534100" cy="763500"/>
          </a:xfrm>
          <a:prstGeom prst="rect">
            <a:avLst/>
          </a:prstGeom>
          <a:noFill/>
          <a:ln>
            <a:noFill/>
          </a:ln>
        </p:spPr>
        <p:txBody>
          <a:bodyPr anchorCtr="0" anchor="ctr" bIns="45700" lIns="91425" rIns="91425" wrap="square" tIns="45700">
            <a:noAutofit/>
          </a:bodyPr>
          <a:lstStyle/>
          <a:p>
            <a:pPr indent="-209550" lvl="0" marL="0" marR="0" rtl="0" algn="ctr">
              <a:lnSpc>
                <a:spcPct val="90000"/>
              </a:lnSpc>
              <a:spcBef>
                <a:spcPts val="0"/>
              </a:spcBef>
              <a:buClr>
                <a:schemeClr val="dk1"/>
              </a:buClr>
              <a:buSzPct val="100000"/>
              <a:buFont typeface="Calibri"/>
              <a:buNone/>
            </a:pPr>
            <a:r>
              <a:rPr b="1" i="0" lang="en-US" sz="3300" u="none" cap="none" strike="noStrike">
                <a:solidFill>
                  <a:schemeClr val="dk1"/>
                </a:solidFill>
                <a:latin typeface="Calibri"/>
                <a:ea typeface="Calibri"/>
                <a:cs typeface="Calibri"/>
                <a:sym typeface="Calibri"/>
              </a:rPr>
              <a:t>AAOHN CEU Approval DISC!</a:t>
            </a:r>
          </a:p>
        </p:txBody>
      </p:sp>
      <p:pic>
        <p:nvPicPr>
          <p:cNvPr id="263" name="Shape 263"/>
          <p:cNvPicPr preferRelativeResize="0"/>
          <p:nvPr/>
        </p:nvPicPr>
        <p:blipFill rotWithShape="1">
          <a:blip r:embed="rId4">
            <a:alphaModFix/>
          </a:blip>
          <a:srcRect b="22654" l="0" r="0" t="0"/>
          <a:stretch/>
        </p:blipFill>
        <p:spPr>
          <a:xfrm rot="5400000">
            <a:off x="2293636" y="551625"/>
            <a:ext cx="4950375" cy="50060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67" name="Shape 267"/>
        <p:cNvGrpSpPr/>
        <p:nvPr/>
      </p:nvGrpSpPr>
      <p:grpSpPr>
        <a:xfrm>
          <a:off x="0" y="0"/>
          <a:ext cx="0" cy="0"/>
          <a:chOff x="0" y="0"/>
          <a:chExt cx="0" cy="0"/>
        </a:xfrm>
      </p:grpSpPr>
      <p:pic>
        <p:nvPicPr>
          <p:cNvPr id="268" name="Shape 268"/>
          <p:cNvPicPr preferRelativeResize="0"/>
          <p:nvPr/>
        </p:nvPicPr>
        <p:blipFill rotWithShape="1">
          <a:blip r:embed="rId4">
            <a:alphaModFix/>
          </a:blip>
          <a:srcRect b="0" l="0" r="0" t="0"/>
          <a:stretch/>
        </p:blipFill>
        <p:spPr>
          <a:xfrm rot="10800000">
            <a:off x="1029365" y="-3"/>
            <a:ext cx="6878501" cy="6412703"/>
          </a:xfrm>
          <a:prstGeom prst="rect">
            <a:avLst/>
          </a:prstGeom>
          <a:solidFill>
            <a:schemeClr val="lt1"/>
          </a:solidFill>
          <a:ln>
            <a:noFill/>
          </a:ln>
        </p:spPr>
      </p:pic>
      <p:sp>
        <p:nvSpPr>
          <p:cNvPr id="269" name="Shape 269"/>
          <p:cNvSpPr txBox="1"/>
          <p:nvPr>
            <p:ph type="title"/>
          </p:nvPr>
        </p:nvSpPr>
        <p:spPr>
          <a:xfrm>
            <a:off x="695501" y="6146450"/>
            <a:ext cx="7886700" cy="521400"/>
          </a:xfrm>
          <a:prstGeom prst="rect">
            <a:avLst/>
          </a:prstGeom>
          <a:noFill/>
          <a:ln>
            <a:noFill/>
          </a:ln>
        </p:spPr>
        <p:txBody>
          <a:bodyPr anchorCtr="0" anchor="ctr" bIns="45700" lIns="91425" rIns="91425" wrap="square" tIns="45700">
            <a:noAutofit/>
          </a:bodyPr>
          <a:lstStyle/>
          <a:p>
            <a:pPr indent="-188595" lvl="0" marL="0" marR="0" rtl="0" algn="ctr">
              <a:lnSpc>
                <a:spcPct val="90000"/>
              </a:lnSpc>
              <a:spcBef>
                <a:spcPts val="0"/>
              </a:spcBef>
              <a:buClr>
                <a:srgbClr val="FF0000"/>
              </a:buClr>
              <a:buSzPct val="99000"/>
              <a:buFont typeface="Calibri"/>
              <a:buNone/>
            </a:pPr>
            <a:r>
              <a:rPr b="1" i="0" lang="en-US" sz="2970" u="none" cap="none" strike="noStrike">
                <a:solidFill>
                  <a:srgbClr val="000000"/>
                </a:solidFill>
                <a:latin typeface="Calibri"/>
                <a:ea typeface="Calibri"/>
                <a:cs typeface="Calibri"/>
                <a:sym typeface="Calibri"/>
              </a:rPr>
              <a:t>Wellness Program 1988</a:t>
            </a: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73" name="Shape 273"/>
        <p:cNvGrpSpPr/>
        <p:nvPr/>
      </p:nvGrpSpPr>
      <p:grpSpPr>
        <a:xfrm>
          <a:off x="0" y="0"/>
          <a:ext cx="0" cy="0"/>
          <a:chOff x="0" y="0"/>
          <a:chExt cx="0" cy="0"/>
        </a:xfrm>
      </p:grpSpPr>
      <p:pic>
        <p:nvPicPr>
          <p:cNvPr id="274" name="Shape 274"/>
          <p:cNvPicPr preferRelativeResize="0"/>
          <p:nvPr/>
        </p:nvPicPr>
        <p:blipFill rotWithShape="1">
          <a:blip r:embed="rId4">
            <a:alphaModFix/>
          </a:blip>
          <a:srcRect b="0" l="0" r="0" t="0"/>
          <a:stretch/>
        </p:blipFill>
        <p:spPr>
          <a:xfrm rot="10800000">
            <a:off x="1928956" y="184089"/>
            <a:ext cx="5292739" cy="6065922"/>
          </a:xfrm>
          <a:prstGeom prst="rect">
            <a:avLst/>
          </a:prstGeom>
          <a:noFill/>
          <a:ln>
            <a:noFill/>
          </a:ln>
        </p:spPr>
      </p:pic>
      <p:sp>
        <p:nvSpPr>
          <p:cNvPr id="275" name="Shape 275"/>
          <p:cNvSpPr txBox="1"/>
          <p:nvPr>
            <p:ph type="title"/>
          </p:nvPr>
        </p:nvSpPr>
        <p:spPr>
          <a:xfrm>
            <a:off x="1063374" y="5691000"/>
            <a:ext cx="7023900" cy="1167000"/>
          </a:xfrm>
          <a:prstGeom prst="rect">
            <a:avLst/>
          </a:prstGeom>
          <a:noFill/>
          <a:ln>
            <a:noFill/>
          </a:ln>
        </p:spPr>
        <p:txBody>
          <a:bodyPr anchorCtr="0" anchor="ctr" bIns="45700" lIns="91425" rIns="91425" wrap="square" tIns="45700">
            <a:noAutofit/>
          </a:bodyPr>
          <a:lstStyle/>
          <a:p>
            <a:pPr indent="-209550" lvl="0" marL="0" marR="0" rtl="0" algn="l">
              <a:lnSpc>
                <a:spcPct val="90000"/>
              </a:lnSpc>
              <a:spcBef>
                <a:spcPts val="0"/>
              </a:spcBef>
              <a:buClr>
                <a:srgbClr val="FF0000"/>
              </a:buClr>
              <a:buSzPct val="100000"/>
              <a:buFont typeface="Calibri"/>
              <a:buNone/>
            </a:pPr>
            <a:r>
              <a:rPr b="1" i="0" lang="en-US" sz="3300" u="none" cap="none" strike="noStrike">
                <a:solidFill>
                  <a:srgbClr val="000000"/>
                </a:solidFill>
                <a:latin typeface="Calibri"/>
                <a:ea typeface="Calibri"/>
                <a:cs typeface="Calibri"/>
                <a:sym typeface="Calibri"/>
              </a:rPr>
              <a:t>1986 Beginning  Drug Screen Programs </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84" name="Shape 84"/>
        <p:cNvGrpSpPr/>
        <p:nvPr/>
      </p:nvGrpSpPr>
      <p:grpSpPr>
        <a:xfrm>
          <a:off x="0" y="0"/>
          <a:ext cx="0" cy="0"/>
          <a:chOff x="0" y="0"/>
          <a:chExt cx="0" cy="0"/>
        </a:xfrm>
      </p:grpSpPr>
      <p:sp>
        <p:nvSpPr>
          <p:cNvPr id="85" name="Shape 85"/>
          <p:cNvSpPr txBox="1"/>
          <p:nvPr>
            <p:ph type="title"/>
          </p:nvPr>
        </p:nvSpPr>
        <p:spPr>
          <a:xfrm>
            <a:off x="237650" y="499925"/>
            <a:ext cx="8589300" cy="1325700"/>
          </a:xfrm>
          <a:prstGeom prst="rect">
            <a:avLst/>
          </a:prstGeom>
          <a:solidFill>
            <a:srgbClr val="FFFFFF"/>
          </a:solidFill>
        </p:spPr>
        <p:txBody>
          <a:bodyPr anchorCtr="0" anchor="ctr" bIns="91425" lIns="91425" rIns="91425" wrap="square" tIns="91425">
            <a:noAutofit/>
          </a:bodyPr>
          <a:lstStyle/>
          <a:p>
            <a:pPr lvl="0">
              <a:spcBef>
                <a:spcPts val="0"/>
              </a:spcBef>
              <a:buNone/>
            </a:pPr>
            <a:r>
              <a:rPr lang="en-US"/>
              <a:t>Texas Association of Occupational Health Nurses (TAOHN) </a:t>
            </a:r>
          </a:p>
          <a:p>
            <a:pPr lvl="0">
              <a:spcBef>
                <a:spcPts val="0"/>
              </a:spcBef>
              <a:buNone/>
            </a:pPr>
            <a:r>
              <a:rPr lang="en-US"/>
              <a:t>is dedicated to...</a:t>
            </a:r>
          </a:p>
        </p:txBody>
      </p:sp>
      <p:sp>
        <p:nvSpPr>
          <p:cNvPr id="86" name="Shape 86"/>
          <p:cNvSpPr txBox="1"/>
          <p:nvPr>
            <p:ph idx="1" type="body"/>
          </p:nvPr>
        </p:nvSpPr>
        <p:spPr>
          <a:xfrm>
            <a:off x="628650" y="1825625"/>
            <a:ext cx="7886700" cy="4351200"/>
          </a:xfrm>
          <a:prstGeom prst="rect">
            <a:avLst/>
          </a:prstGeom>
          <a:solidFill>
            <a:srgbClr val="FFFFFF"/>
          </a:solidFill>
        </p:spPr>
        <p:txBody>
          <a:bodyPr anchorCtr="0" anchor="t" bIns="91425" lIns="91425" rIns="91425" wrap="square" tIns="91425">
            <a:noAutofit/>
          </a:bodyPr>
          <a:lstStyle/>
          <a:p>
            <a:pPr indent="-406400" lvl="0" marL="457200" rtl="0">
              <a:lnSpc>
                <a:spcPct val="100000"/>
              </a:lnSpc>
              <a:spcBef>
                <a:spcPts val="0"/>
              </a:spcBef>
              <a:buSzPct val="100000"/>
            </a:pPr>
            <a:r>
              <a:rPr lang="en-US" sz="2800"/>
              <a:t>advancing the field of Occupational Health Care</a:t>
            </a:r>
          </a:p>
          <a:p>
            <a:pPr indent="-406400" lvl="0" marL="457200" rtl="0">
              <a:lnSpc>
                <a:spcPct val="100000"/>
              </a:lnSpc>
              <a:spcBef>
                <a:spcPts val="0"/>
              </a:spcBef>
              <a:buSzPct val="100000"/>
            </a:pPr>
            <a:r>
              <a:rPr lang="en-US" sz="2800"/>
              <a:t>sustaining the professional growth and development of registered nurses working in the field</a:t>
            </a:r>
          </a:p>
          <a:p>
            <a:pPr indent="-406400" lvl="0" marL="457200" rtl="0">
              <a:lnSpc>
                <a:spcPct val="100000"/>
              </a:lnSpc>
              <a:spcBef>
                <a:spcPts val="0"/>
              </a:spcBef>
              <a:buSzPct val="100000"/>
            </a:pPr>
            <a:r>
              <a:rPr lang="en-US" sz="2800"/>
              <a:t>providing education and certification</a:t>
            </a:r>
          </a:p>
          <a:p>
            <a:pPr indent="-406400" lvl="0" marL="457200" rtl="0">
              <a:lnSpc>
                <a:spcPct val="100000"/>
              </a:lnSpc>
              <a:spcBef>
                <a:spcPts val="0"/>
              </a:spcBef>
              <a:buSzPct val="100000"/>
            </a:pPr>
            <a:r>
              <a:rPr lang="en-US" sz="2800"/>
              <a:t>promoting professional recognition </a:t>
            </a:r>
          </a:p>
          <a:p>
            <a:pPr indent="-406400" lvl="0" marL="457200" rtl="0">
              <a:lnSpc>
                <a:spcPct val="100000"/>
              </a:lnSpc>
              <a:spcBef>
                <a:spcPts val="0"/>
              </a:spcBef>
              <a:buSzPct val="100000"/>
            </a:pPr>
            <a:r>
              <a:rPr lang="en-US" sz="2800"/>
              <a:t>collaborating with community groups and clients to facilitate the exchange of information</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86">
                                            <p:txEl>
                                              <p:pRg end="0" st="0"/>
                                            </p:txEl>
                                          </p:spTgt>
                                        </p:tgtEl>
                                        <p:attrNameLst>
                                          <p:attrName>style.visibility</p:attrName>
                                        </p:attrNameLst>
                                      </p:cBhvr>
                                      <p:to>
                                        <p:strVal val="visible"/>
                                      </p:to>
                                    </p:set>
                                    <p:animEffect filter="fade" transition="in">
                                      <p:cBhvr>
                                        <p:cTn dur="1000"/>
                                        <p:tgtEl>
                                          <p:spTgt spid="86">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6">
                                            <p:txEl>
                                              <p:pRg end="1" st="1"/>
                                            </p:txEl>
                                          </p:spTgt>
                                        </p:tgtEl>
                                        <p:attrNameLst>
                                          <p:attrName>style.visibility</p:attrName>
                                        </p:attrNameLst>
                                      </p:cBhvr>
                                      <p:to>
                                        <p:strVal val="visible"/>
                                      </p:to>
                                    </p:set>
                                    <p:animEffect filter="fade" transition="in">
                                      <p:cBhvr>
                                        <p:cTn dur="1000"/>
                                        <p:tgtEl>
                                          <p:spTgt spid="86">
                                            <p:txEl>
                                              <p:pRg end="1" st="1"/>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86">
                                            <p:txEl>
                                              <p:pRg end="2" st="2"/>
                                            </p:txEl>
                                          </p:spTgt>
                                        </p:tgtEl>
                                        <p:attrNameLst>
                                          <p:attrName>style.visibility</p:attrName>
                                        </p:attrNameLst>
                                      </p:cBhvr>
                                      <p:to>
                                        <p:strVal val="visible"/>
                                      </p:to>
                                    </p:set>
                                    <p:animEffect filter="fade" transition="in">
                                      <p:cBhvr>
                                        <p:cTn dur="1000"/>
                                        <p:tgtEl>
                                          <p:spTgt spid="86">
                                            <p:txEl>
                                              <p:pRg end="2" st="2"/>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86">
                                            <p:txEl>
                                              <p:pRg end="3" st="3"/>
                                            </p:txEl>
                                          </p:spTgt>
                                        </p:tgtEl>
                                        <p:attrNameLst>
                                          <p:attrName>style.visibility</p:attrName>
                                        </p:attrNameLst>
                                      </p:cBhvr>
                                      <p:to>
                                        <p:strVal val="visible"/>
                                      </p:to>
                                    </p:set>
                                    <p:animEffect filter="fade" transition="in">
                                      <p:cBhvr>
                                        <p:cTn dur="1000"/>
                                        <p:tgtEl>
                                          <p:spTgt spid="86">
                                            <p:txEl>
                                              <p:pRg end="3" st="3"/>
                                            </p:txEl>
                                          </p:spTgt>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86">
                                            <p:txEl>
                                              <p:pRg end="4" st="4"/>
                                            </p:txEl>
                                          </p:spTgt>
                                        </p:tgtEl>
                                        <p:attrNameLst>
                                          <p:attrName>style.visibility</p:attrName>
                                        </p:attrNameLst>
                                      </p:cBhvr>
                                      <p:to>
                                        <p:strVal val="visible"/>
                                      </p:to>
                                    </p:set>
                                    <p:animEffect filter="fade" transition="in">
                                      <p:cBhvr>
                                        <p:cTn dur="1000"/>
                                        <p:tgtEl>
                                          <p:spTgt spid="86">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80" name="Shape 280"/>
        <p:cNvGrpSpPr/>
        <p:nvPr/>
      </p:nvGrpSpPr>
      <p:grpSpPr>
        <a:xfrm>
          <a:off x="0" y="0"/>
          <a:ext cx="0" cy="0"/>
          <a:chOff x="0" y="0"/>
          <a:chExt cx="0" cy="0"/>
        </a:xfrm>
      </p:grpSpPr>
      <p:pic>
        <p:nvPicPr>
          <p:cNvPr id="281" name="Shape 281"/>
          <p:cNvPicPr preferRelativeResize="0"/>
          <p:nvPr/>
        </p:nvPicPr>
        <p:blipFill rotWithShape="1">
          <a:blip r:embed="rId4">
            <a:alphaModFix/>
          </a:blip>
          <a:srcRect b="0" l="0" r="0" t="0"/>
          <a:stretch/>
        </p:blipFill>
        <p:spPr>
          <a:xfrm rot="10800000">
            <a:off x="1661947" y="276474"/>
            <a:ext cx="5820123" cy="5900276"/>
          </a:xfrm>
          <a:prstGeom prst="rect">
            <a:avLst/>
          </a:prstGeom>
          <a:noFill/>
          <a:ln>
            <a:noFill/>
          </a:ln>
        </p:spPr>
      </p:pic>
      <p:sp>
        <p:nvSpPr>
          <p:cNvPr id="282" name="Shape 282"/>
          <p:cNvSpPr txBox="1"/>
          <p:nvPr>
            <p:ph type="title"/>
          </p:nvPr>
        </p:nvSpPr>
        <p:spPr>
          <a:xfrm>
            <a:off x="552950" y="6011977"/>
            <a:ext cx="7886700" cy="683400"/>
          </a:xfrm>
          <a:prstGeom prst="rect">
            <a:avLst/>
          </a:prstGeom>
          <a:noFill/>
          <a:ln>
            <a:noFill/>
          </a:ln>
        </p:spPr>
        <p:txBody>
          <a:bodyPr anchorCtr="0" anchor="ctr" bIns="45700" lIns="91425" rIns="91425" wrap="square" tIns="45700">
            <a:noAutofit/>
          </a:bodyPr>
          <a:lstStyle/>
          <a:p>
            <a:pPr indent="-209550" lvl="0" marL="0" marR="0" rtl="0" algn="ctr">
              <a:lnSpc>
                <a:spcPct val="90000"/>
              </a:lnSpc>
              <a:spcBef>
                <a:spcPts val="0"/>
              </a:spcBef>
              <a:buClr>
                <a:schemeClr val="dk2"/>
              </a:buClr>
              <a:buSzPct val="100000"/>
              <a:buFont typeface="Calibri"/>
              <a:buNone/>
            </a:pPr>
            <a:r>
              <a:rPr b="1" i="0" lang="en-US" sz="3300" u="none" cap="none" strike="noStrike">
                <a:solidFill>
                  <a:schemeClr val="dk2"/>
                </a:solidFill>
                <a:latin typeface="Calibri"/>
                <a:ea typeface="Calibri"/>
                <a:cs typeface="Calibri"/>
                <a:sym typeface="Calibri"/>
              </a:rPr>
              <a:t>Historical TSAOHN Supporter </a:t>
            </a: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86" name="Shape 286"/>
        <p:cNvGrpSpPr/>
        <p:nvPr/>
      </p:nvGrpSpPr>
      <p:grpSpPr>
        <a:xfrm>
          <a:off x="0" y="0"/>
          <a:ext cx="0" cy="0"/>
          <a:chOff x="0" y="0"/>
          <a:chExt cx="0" cy="0"/>
        </a:xfrm>
      </p:grpSpPr>
      <p:sp>
        <p:nvSpPr>
          <p:cNvPr id="287" name="Shape 287"/>
          <p:cNvSpPr txBox="1"/>
          <p:nvPr>
            <p:ph type="title"/>
          </p:nvPr>
        </p:nvSpPr>
        <p:spPr>
          <a:xfrm>
            <a:off x="216568" y="365126"/>
            <a:ext cx="8470232" cy="1042569"/>
          </a:xfrm>
          <a:prstGeom prst="rect">
            <a:avLst/>
          </a:prstGeom>
          <a:solidFill>
            <a:srgbClr val="FFFFFF"/>
          </a:solidFill>
          <a:ln>
            <a:noFill/>
          </a:ln>
        </p:spPr>
        <p:txBody>
          <a:bodyPr anchorCtr="0" anchor="ctr" bIns="45700" lIns="91425" rIns="91425" wrap="square" tIns="45700">
            <a:noAutofit/>
          </a:bodyPr>
          <a:lstStyle/>
          <a:p>
            <a:pPr indent="-102870" lvl="0" marL="0" marR="0" rtl="0" algn="l">
              <a:lnSpc>
                <a:spcPct val="90000"/>
              </a:lnSpc>
              <a:spcBef>
                <a:spcPts val="0"/>
              </a:spcBef>
              <a:buClr>
                <a:schemeClr val="dk1"/>
              </a:buClr>
              <a:buSzPct val="101250"/>
              <a:buFont typeface="Calibri"/>
              <a:buNone/>
            </a:pPr>
            <a:r>
              <a:rPr b="1" i="0" lang="en-US" sz="1620" u="none" cap="none" strike="noStrike">
                <a:solidFill>
                  <a:schemeClr val="dk1"/>
                </a:solidFill>
                <a:latin typeface="Calibri"/>
                <a:ea typeface="Calibri"/>
                <a:cs typeface="Calibri"/>
                <a:sym typeface="Calibri"/>
              </a:rPr>
              <a:t>A Guide to the Texas State Association of Occupational Health Nurses Records, 1947-2008</a:t>
            </a:r>
            <a:br>
              <a:rPr b="1" i="0" lang="en-US" sz="1620" u="none" cap="none" strike="noStrike">
                <a:solidFill>
                  <a:schemeClr val="dk1"/>
                </a:solidFill>
                <a:latin typeface="Calibri"/>
                <a:ea typeface="Calibri"/>
                <a:cs typeface="Calibri"/>
                <a:sym typeface="Calibri"/>
              </a:rPr>
            </a:br>
            <a:r>
              <a:rPr b="1" i="0" lang="en-US" sz="1620" u="none" cap="none" strike="noStrike">
                <a:solidFill>
                  <a:schemeClr val="dk1"/>
                </a:solidFill>
                <a:latin typeface="Calibri"/>
                <a:ea typeface="Calibri"/>
                <a:cs typeface="Calibri"/>
                <a:sym typeface="Calibri"/>
              </a:rPr>
              <a:t>Forms part of the History of Nursing Collection. </a:t>
            </a:r>
            <a:br>
              <a:rPr b="1" i="0" lang="en-US" sz="1620" u="none" cap="none" strike="noStrike">
                <a:solidFill>
                  <a:schemeClr val="dk1"/>
                </a:solidFill>
                <a:latin typeface="Calibri"/>
                <a:ea typeface="Calibri"/>
                <a:cs typeface="Calibri"/>
                <a:sym typeface="Calibri"/>
              </a:rPr>
            </a:br>
            <a:r>
              <a:rPr b="1" i="0" lang="en-US" sz="1620" u="none" cap="none" strike="noStrike">
                <a:solidFill>
                  <a:schemeClr val="dk1"/>
                </a:solidFill>
                <a:latin typeface="Calibri"/>
                <a:ea typeface="Calibri"/>
                <a:cs typeface="Calibri"/>
                <a:sym typeface="Calibri"/>
              </a:rPr>
              <a:t>Artifact requires appointment with artifacts curator. Contact repository.</a:t>
            </a:r>
            <a:br>
              <a:rPr b="1" i="0" lang="en-US" sz="1620" u="none" cap="none" strike="noStrike">
                <a:solidFill>
                  <a:schemeClr val="dk1"/>
                </a:solidFill>
                <a:latin typeface="Calibri"/>
                <a:ea typeface="Calibri"/>
                <a:cs typeface="Calibri"/>
                <a:sym typeface="Calibri"/>
              </a:rPr>
            </a:br>
          </a:p>
        </p:txBody>
      </p:sp>
      <p:sp>
        <p:nvSpPr>
          <p:cNvPr id="288" name="Shape 288"/>
          <p:cNvSpPr txBox="1"/>
          <p:nvPr>
            <p:ph idx="1" type="body"/>
          </p:nvPr>
        </p:nvSpPr>
        <p:spPr>
          <a:xfrm>
            <a:off x="216575" y="1407700"/>
            <a:ext cx="4343700" cy="4769400"/>
          </a:xfrm>
          <a:prstGeom prst="rect">
            <a:avLst/>
          </a:prstGeom>
          <a:solidFill>
            <a:srgbClr val="FFFFFF"/>
          </a:solidFill>
          <a:ln>
            <a:noFill/>
          </a:ln>
        </p:spPr>
        <p:txBody>
          <a:bodyPr anchorCtr="0" anchor="t" bIns="45700" lIns="91425" rIns="91425" wrap="square" tIns="45700">
            <a:noAutofit/>
          </a:bodyPr>
          <a:lstStyle/>
          <a:p>
            <a:pPr indent="-171450" lvl="0" marL="171450" marR="0" rtl="0" algn="l">
              <a:lnSpc>
                <a:spcPct val="70000"/>
              </a:lnSpc>
              <a:spcBef>
                <a:spcPts val="0"/>
              </a:spcBef>
              <a:spcAft>
                <a:spcPts val="0"/>
              </a:spcAft>
              <a:buClr>
                <a:schemeClr val="dk1"/>
              </a:buClr>
              <a:buSzPct val="96250"/>
              <a:buFont typeface="Arial"/>
              <a:buNone/>
            </a:pPr>
            <a:r>
              <a:t/>
            </a:r>
            <a:endParaRPr b="0" i="0" sz="1155" u="none" cap="none" strike="noStrike">
              <a:solidFill>
                <a:schemeClr val="dk1"/>
              </a:solidFill>
              <a:latin typeface="Calibri"/>
              <a:ea typeface="Calibri"/>
              <a:cs typeface="Calibri"/>
              <a:sym typeface="Calibri"/>
            </a:endParaRPr>
          </a:p>
          <a:p>
            <a:pPr indent="-171450" lvl="0" marL="171450" marR="0" rtl="0" algn="l">
              <a:lnSpc>
                <a:spcPct val="70000"/>
              </a:lnSpc>
              <a:spcBef>
                <a:spcPts val="750"/>
              </a:spcBef>
              <a:spcAft>
                <a:spcPts val="0"/>
              </a:spcAft>
              <a:buClr>
                <a:schemeClr val="dk1"/>
              </a:buClr>
              <a:buSzPct val="99687"/>
              <a:buFont typeface="Arial"/>
              <a:buChar char="•"/>
            </a:pPr>
            <a:r>
              <a:rPr b="0" i="1" lang="en-US" sz="1595" u="none" cap="none" strike="noStrike">
                <a:solidFill>
                  <a:schemeClr val="dk1"/>
                </a:solidFill>
                <a:latin typeface="Calibri"/>
                <a:ea typeface="Calibri"/>
                <a:cs typeface="Calibri"/>
                <a:sym typeface="Calibri"/>
              </a:rPr>
              <a:t>Descriptive Summary </a:t>
            </a:r>
          </a:p>
          <a:p>
            <a:pPr indent="-171450" lvl="0" marL="171450" marR="0" rtl="0" algn="l">
              <a:lnSpc>
                <a:spcPct val="70000"/>
              </a:lnSpc>
              <a:spcBef>
                <a:spcPts val="750"/>
              </a:spcBef>
              <a:spcAft>
                <a:spcPts val="0"/>
              </a:spcAft>
              <a:buClr>
                <a:schemeClr val="dk1"/>
              </a:buClr>
              <a:buSzPct val="99687"/>
              <a:buFont typeface="Arial"/>
              <a:buChar char="•"/>
            </a:pPr>
            <a:r>
              <a:rPr b="0" i="1" lang="en-US" sz="1595" u="none" cap="none" strike="noStrike">
                <a:solidFill>
                  <a:schemeClr val="dk1"/>
                </a:solidFill>
                <a:latin typeface="Calibri"/>
                <a:ea typeface="Calibri"/>
                <a:cs typeface="Calibri"/>
                <a:sym typeface="Calibri"/>
              </a:rPr>
              <a:t> Creator: Texas State Association of Occupational Health Nurses </a:t>
            </a:r>
          </a:p>
          <a:p>
            <a:pPr indent="-171450" lvl="0" marL="171450" marR="0" rtl="0" algn="l">
              <a:lnSpc>
                <a:spcPct val="70000"/>
              </a:lnSpc>
              <a:spcBef>
                <a:spcPts val="750"/>
              </a:spcBef>
              <a:spcAft>
                <a:spcPts val="0"/>
              </a:spcAft>
              <a:buClr>
                <a:schemeClr val="dk1"/>
              </a:buClr>
              <a:buSzPct val="99687"/>
              <a:buFont typeface="Arial"/>
              <a:buChar char="•"/>
            </a:pPr>
            <a:r>
              <a:rPr b="0" i="1" lang="en-US" sz="1595" u="none" cap="none" strike="noStrike">
                <a:solidFill>
                  <a:schemeClr val="dk1"/>
                </a:solidFill>
                <a:latin typeface="Calibri"/>
                <a:ea typeface="Calibri"/>
                <a:cs typeface="Calibri"/>
                <a:sym typeface="Calibri"/>
              </a:rPr>
              <a:t> Title: Texas State Association of Occupational Health Nurses Records </a:t>
            </a:r>
          </a:p>
          <a:p>
            <a:pPr indent="-171450" lvl="0" marL="171450" marR="0" rtl="0" algn="l">
              <a:lnSpc>
                <a:spcPct val="70000"/>
              </a:lnSpc>
              <a:spcBef>
                <a:spcPts val="750"/>
              </a:spcBef>
              <a:spcAft>
                <a:spcPts val="0"/>
              </a:spcAft>
              <a:buClr>
                <a:schemeClr val="dk1"/>
              </a:buClr>
              <a:buSzPct val="99687"/>
              <a:buFont typeface="Arial"/>
              <a:buChar char="•"/>
            </a:pPr>
            <a:r>
              <a:rPr b="0" i="1" lang="en-US" sz="1595" u="none" cap="none" strike="noStrike">
                <a:solidFill>
                  <a:schemeClr val="dk1"/>
                </a:solidFill>
                <a:latin typeface="Calibri"/>
                <a:ea typeface="Calibri"/>
                <a:cs typeface="Calibri"/>
                <a:sym typeface="Calibri"/>
              </a:rPr>
              <a:t> Dates: 1947-2008 </a:t>
            </a:r>
          </a:p>
          <a:p>
            <a:pPr indent="-171450" lvl="0" marL="171450" marR="0" rtl="0" algn="l">
              <a:lnSpc>
                <a:spcPct val="70000"/>
              </a:lnSpc>
              <a:spcBef>
                <a:spcPts val="750"/>
              </a:spcBef>
              <a:spcAft>
                <a:spcPts val="0"/>
              </a:spcAft>
              <a:buClr>
                <a:schemeClr val="dk1"/>
              </a:buClr>
              <a:buSzPct val="99687"/>
              <a:buFont typeface="Arial"/>
              <a:buChar char="•"/>
            </a:pPr>
            <a:r>
              <a:rPr b="0" i="1" lang="en-US" sz="1595" u="none" cap="none" strike="noStrike">
                <a:solidFill>
                  <a:schemeClr val="dk1"/>
                </a:solidFill>
                <a:latin typeface="Calibri"/>
                <a:ea typeface="Calibri"/>
                <a:cs typeface="Calibri"/>
                <a:sym typeface="Calibri"/>
              </a:rPr>
              <a:t> Abstract: Correspondence, minutes, agenda, reports, photographs, and awards compose the Texas State Association of Occupational Health Nurses (TSAOHN) Records, which documents the activities of the TSAOHN from its inception until 2008.  </a:t>
            </a:r>
          </a:p>
          <a:p>
            <a:pPr indent="-171450" lvl="0" marL="171450" marR="0" rtl="0" algn="l">
              <a:lnSpc>
                <a:spcPct val="70000"/>
              </a:lnSpc>
              <a:spcBef>
                <a:spcPts val="750"/>
              </a:spcBef>
              <a:spcAft>
                <a:spcPts val="0"/>
              </a:spcAft>
              <a:buClr>
                <a:schemeClr val="dk1"/>
              </a:buClr>
              <a:buSzPct val="99687"/>
              <a:buFont typeface="Arial"/>
              <a:buChar char="•"/>
            </a:pPr>
            <a:r>
              <a:rPr b="0" i="1" lang="en-US" sz="1595" u="none" cap="none" strike="noStrike">
                <a:solidFill>
                  <a:schemeClr val="dk1"/>
                </a:solidFill>
                <a:latin typeface="Calibri"/>
                <a:ea typeface="Calibri"/>
                <a:cs typeface="Calibri"/>
                <a:sym typeface="Calibri"/>
              </a:rPr>
              <a:t> Accession No.: 98-393; 2009-196; 2010-309 </a:t>
            </a:r>
          </a:p>
          <a:p>
            <a:pPr indent="-171450" lvl="0" marL="171450" marR="0" rtl="0" algn="l">
              <a:lnSpc>
                <a:spcPct val="70000"/>
              </a:lnSpc>
              <a:spcBef>
                <a:spcPts val="750"/>
              </a:spcBef>
              <a:spcAft>
                <a:spcPts val="0"/>
              </a:spcAft>
              <a:buClr>
                <a:schemeClr val="dk1"/>
              </a:buClr>
              <a:buSzPct val="99687"/>
              <a:buFont typeface="Arial"/>
              <a:buChar char="•"/>
            </a:pPr>
            <a:r>
              <a:rPr b="0" i="1" lang="en-US" sz="1595" u="none" cap="none" strike="noStrike">
                <a:solidFill>
                  <a:schemeClr val="dk1"/>
                </a:solidFill>
                <a:latin typeface="Calibri"/>
                <a:ea typeface="Calibri"/>
                <a:cs typeface="Calibri"/>
                <a:sym typeface="Calibri"/>
              </a:rPr>
              <a:t> Extent: 8 ft. </a:t>
            </a:r>
          </a:p>
          <a:p>
            <a:pPr indent="-171450" lvl="0" marL="171450" marR="0" rtl="0" algn="l">
              <a:lnSpc>
                <a:spcPct val="70000"/>
              </a:lnSpc>
              <a:spcBef>
                <a:spcPts val="750"/>
              </a:spcBef>
              <a:spcAft>
                <a:spcPts val="0"/>
              </a:spcAft>
              <a:buClr>
                <a:schemeClr val="dk1"/>
              </a:buClr>
              <a:buSzPct val="99687"/>
              <a:buFont typeface="Arial"/>
              <a:buChar char="•"/>
            </a:pPr>
            <a:r>
              <a:rPr b="0" i="1" lang="en-US" sz="1595" u="none" cap="none" strike="noStrike">
                <a:solidFill>
                  <a:schemeClr val="dk1"/>
                </a:solidFill>
                <a:latin typeface="Calibri"/>
                <a:ea typeface="Calibri"/>
                <a:cs typeface="Calibri"/>
                <a:sym typeface="Calibri"/>
              </a:rPr>
              <a:t> La</a:t>
            </a:r>
            <a:r>
              <a:rPr i="1" lang="en-US" sz="1595"/>
              <a:t>n</a:t>
            </a:r>
            <a:r>
              <a:rPr b="0" i="1" lang="en-US" sz="1595" u="none" cap="none" strike="noStrike">
                <a:solidFill>
                  <a:schemeClr val="dk1"/>
                </a:solidFill>
                <a:latin typeface="Calibri"/>
                <a:ea typeface="Calibri"/>
                <a:cs typeface="Calibri"/>
                <a:sym typeface="Calibri"/>
              </a:rPr>
              <a:t>guage: Materials are written in English. </a:t>
            </a:r>
          </a:p>
          <a:p>
            <a:pPr indent="-171450" lvl="0" marL="171450" marR="0" rtl="0" algn="l">
              <a:lnSpc>
                <a:spcPct val="70000"/>
              </a:lnSpc>
              <a:spcBef>
                <a:spcPts val="750"/>
              </a:spcBef>
              <a:spcAft>
                <a:spcPts val="0"/>
              </a:spcAft>
              <a:buClr>
                <a:schemeClr val="dk1"/>
              </a:buClr>
              <a:buSzPct val="99687"/>
              <a:buFont typeface="Arial"/>
              <a:buChar char="•"/>
            </a:pPr>
            <a:r>
              <a:rPr b="0" i="1" lang="en-US" sz="1595" u="none" cap="none" strike="noStrike">
                <a:solidFill>
                  <a:schemeClr val="dk1"/>
                </a:solidFill>
                <a:latin typeface="Calibri"/>
                <a:ea typeface="Calibri"/>
                <a:cs typeface="Calibri"/>
                <a:sym typeface="Calibri"/>
              </a:rPr>
              <a:t> Repository:  Dolph Briscoe Center for American History,The University of Texas at Austin </a:t>
            </a:r>
          </a:p>
          <a:p>
            <a:pPr indent="-171450" lvl="0" marL="171450" marR="0" rtl="0" algn="l">
              <a:lnSpc>
                <a:spcPct val="70000"/>
              </a:lnSpc>
              <a:spcBef>
                <a:spcPts val="750"/>
              </a:spcBef>
              <a:buClr>
                <a:schemeClr val="dk1"/>
              </a:buClr>
              <a:buSzPct val="99687"/>
              <a:buFont typeface="Arial"/>
              <a:buNone/>
            </a:pPr>
            <a:r>
              <a:t/>
            </a:r>
            <a:endParaRPr b="0" i="1" sz="1595" u="none" cap="none" strike="noStrike">
              <a:solidFill>
                <a:schemeClr val="dk1"/>
              </a:solidFill>
              <a:latin typeface="Calibri"/>
              <a:ea typeface="Calibri"/>
              <a:cs typeface="Calibri"/>
              <a:sym typeface="Calibri"/>
            </a:endParaRPr>
          </a:p>
        </p:txBody>
      </p:sp>
      <p:sp>
        <p:nvSpPr>
          <p:cNvPr id="289" name="Shape 289"/>
          <p:cNvSpPr txBox="1"/>
          <p:nvPr>
            <p:ph idx="2" type="body"/>
          </p:nvPr>
        </p:nvSpPr>
        <p:spPr>
          <a:xfrm>
            <a:off x="4800600" y="1407758"/>
            <a:ext cx="3886200" cy="4769400"/>
          </a:xfrm>
          <a:prstGeom prst="rect">
            <a:avLst/>
          </a:prstGeom>
          <a:solidFill>
            <a:srgbClr val="FFFFFF"/>
          </a:solidFill>
          <a:ln>
            <a:noFill/>
          </a:ln>
        </p:spPr>
        <p:txBody>
          <a:bodyPr anchorCtr="0" anchor="t" bIns="45700" lIns="91425" rIns="91425" wrap="square" tIns="45700">
            <a:noAutofit/>
          </a:bodyPr>
          <a:lstStyle/>
          <a:p>
            <a:pPr indent="-171450" lvl="0" marL="171450" marR="0" rtl="0" algn="l">
              <a:lnSpc>
                <a:spcPct val="90000"/>
              </a:lnSpc>
              <a:spcBef>
                <a:spcPts val="0"/>
              </a:spcBef>
              <a:spcAft>
                <a:spcPts val="0"/>
              </a:spcAft>
              <a:buClr>
                <a:schemeClr val="dk1"/>
              </a:buClr>
              <a:buSzPct val="100000"/>
              <a:buFont typeface="Arial"/>
              <a:buChar char="•"/>
            </a:pPr>
            <a:r>
              <a:rPr b="0" i="0" lang="en-US" sz="1400" u="none" cap="none" strike="noStrike">
                <a:solidFill>
                  <a:schemeClr val="dk1"/>
                </a:solidFill>
                <a:latin typeface="Calibri"/>
                <a:ea typeface="Calibri"/>
                <a:cs typeface="Calibri"/>
                <a:sym typeface="Calibri"/>
              </a:rPr>
              <a:t>Scope and Contents</a:t>
            </a:r>
          </a:p>
          <a:p>
            <a:pPr indent="-171450" lvl="0" marL="171450" marR="0" rtl="0" algn="l">
              <a:lnSpc>
                <a:spcPct val="90000"/>
              </a:lnSpc>
              <a:spcBef>
                <a:spcPts val="750"/>
              </a:spcBef>
              <a:spcAft>
                <a:spcPts val="0"/>
              </a:spcAft>
              <a:buClr>
                <a:schemeClr val="dk1"/>
              </a:buClr>
              <a:buSzPct val="100000"/>
              <a:buFont typeface="Arial"/>
              <a:buChar char="•"/>
            </a:pPr>
            <a:r>
              <a:rPr b="0" i="0" lang="en-US" sz="1400" u="none" cap="none" strike="noStrike">
                <a:solidFill>
                  <a:schemeClr val="dk1"/>
                </a:solidFill>
                <a:latin typeface="Calibri"/>
                <a:ea typeface="Calibri"/>
                <a:cs typeface="Calibri"/>
                <a:sym typeface="Calibri"/>
              </a:rPr>
              <a:t>Correspondence, minutes, agenda, reports, photographs, and awards compose the Texas State Association of Occupational Health Nurses (TSAOHN) Records, which documents the activities of the TSAOHN from its inception until 2008. The records are organized into four series: Operating Records, TSAOHN History, Photographs, and Memorabilia and Awards. Organized by year, the first series, operating records, contains material from the Board of Directors, the President, the Vice President, the Secretary, the treasurer, the Historian, and various committees. Furthermore, Series I includes copies of the newsletter, copies of legislation concerning laws governing the Nursing practice, the by-laws, and conference records. This series also documents TSAOHN’s 50th anniversary celebration. The second series holds histories of individual chapters as well as primary documents compiled by TSAOHN on their history as an organization. Series III and Series IV consist of photographs, memorabilia and awards</a:t>
            </a:r>
          </a:p>
          <a:p>
            <a:pPr indent="-171450" lvl="0" marL="171450" marR="0" rtl="0" algn="l">
              <a:lnSpc>
                <a:spcPct val="90000"/>
              </a:lnSpc>
              <a:spcBef>
                <a:spcPts val="750"/>
              </a:spcBef>
              <a:buClr>
                <a:schemeClr val="dk1"/>
              </a:buClr>
              <a:buSzPct val="100000"/>
              <a:buFont typeface="Arial"/>
              <a:buNone/>
            </a:pPr>
            <a:r>
              <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93" name="Shape 293"/>
        <p:cNvGrpSpPr/>
        <p:nvPr/>
      </p:nvGrpSpPr>
      <p:grpSpPr>
        <a:xfrm>
          <a:off x="0" y="0"/>
          <a:ext cx="0" cy="0"/>
          <a:chOff x="0" y="0"/>
          <a:chExt cx="0" cy="0"/>
        </a:xfrm>
      </p:grpSpPr>
      <p:sp>
        <p:nvSpPr>
          <p:cNvPr id="294" name="Shape 294"/>
          <p:cNvSpPr/>
          <p:nvPr/>
        </p:nvSpPr>
        <p:spPr>
          <a:xfrm>
            <a:off x="553452" y="412025"/>
            <a:ext cx="4148700" cy="1015800"/>
          </a:xfrm>
          <a:prstGeom prst="rect">
            <a:avLst/>
          </a:prstGeom>
          <a:solidFill>
            <a:srgbClr val="FFFFFF"/>
          </a:solidFill>
          <a:ln>
            <a:noFill/>
          </a:ln>
        </p:spPr>
        <p:txBody>
          <a:bodyPr anchorCtr="0" anchor="t" bIns="45700" lIns="91425" rIns="91425" wrap="square" tIns="45700">
            <a:noAutofit/>
          </a:bodyPr>
          <a:lstStyle/>
          <a:p>
            <a:pPr indent="0" lvl="0" marL="0" marR="0" rtl="0" algn="l">
              <a:spcBef>
                <a:spcPts val="0"/>
              </a:spcBef>
              <a:buSzPct val="25000"/>
              <a:buNone/>
            </a:pPr>
            <a:r>
              <a:rPr b="1" lang="en-US" sz="2000">
                <a:solidFill>
                  <a:schemeClr val="dk1"/>
                </a:solidFill>
                <a:latin typeface="Calibri"/>
                <a:ea typeface="Calibri"/>
                <a:cs typeface="Calibri"/>
                <a:sym typeface="Calibri"/>
              </a:rPr>
              <a:t>Briscoe Center for American History </a:t>
            </a:r>
          </a:p>
          <a:p>
            <a:pPr indent="0" lvl="0" marL="0" marR="0" rtl="0" algn="l">
              <a:spcBef>
                <a:spcPts val="0"/>
              </a:spcBef>
              <a:buSzPct val="25000"/>
              <a:buNone/>
            </a:pPr>
            <a:r>
              <a:rPr b="1" lang="en-US" sz="2000">
                <a:solidFill>
                  <a:schemeClr val="dk1"/>
                </a:solidFill>
                <a:latin typeface="Calibri"/>
                <a:ea typeface="Calibri"/>
                <a:cs typeface="Calibri"/>
                <a:sym typeface="Calibri"/>
              </a:rPr>
              <a:t>at The University of Texas at Austin</a:t>
            </a:r>
          </a:p>
          <a:p>
            <a:pPr indent="0" lvl="0" marL="0" marR="0" rtl="0" algn="l">
              <a:spcBef>
                <a:spcPts val="0"/>
              </a:spcBef>
              <a:buNone/>
            </a:pPr>
            <a:r>
              <a:t/>
            </a:r>
            <a:endParaRPr b="1" sz="2000">
              <a:solidFill>
                <a:schemeClr val="dk1"/>
              </a:solidFill>
              <a:latin typeface="Calibri"/>
              <a:ea typeface="Calibri"/>
              <a:cs typeface="Calibri"/>
              <a:sym typeface="Calibri"/>
            </a:endParaRPr>
          </a:p>
          <a:p>
            <a:pPr indent="0" lvl="0" marL="0" marR="0" rtl="0" algn="l">
              <a:spcBef>
                <a:spcPts val="0"/>
              </a:spcBef>
              <a:buSzPct val="25000"/>
              <a:buNone/>
            </a:pPr>
            <a:r>
              <a:rPr b="1" lang="en-US" sz="2000">
                <a:solidFill>
                  <a:schemeClr val="dk1"/>
                </a:solidFill>
                <a:latin typeface="Calibri"/>
                <a:ea typeface="Calibri"/>
                <a:cs typeface="Calibri"/>
                <a:sym typeface="Calibri"/>
              </a:rPr>
              <a:t> </a:t>
            </a:r>
          </a:p>
        </p:txBody>
      </p:sp>
      <p:sp>
        <p:nvSpPr>
          <p:cNvPr id="295" name="Shape 295"/>
          <p:cNvSpPr/>
          <p:nvPr/>
        </p:nvSpPr>
        <p:spPr>
          <a:xfrm>
            <a:off x="553450" y="1287375"/>
            <a:ext cx="8227200" cy="4832100"/>
          </a:xfrm>
          <a:prstGeom prst="rect">
            <a:avLst/>
          </a:prstGeom>
          <a:solidFill>
            <a:srgbClr val="FFFFFF"/>
          </a:solidFill>
          <a:ln>
            <a:noFill/>
          </a:ln>
        </p:spPr>
        <p:txBody>
          <a:bodyPr anchorCtr="0" anchor="t" bIns="45700" lIns="91425" rIns="91425" wrap="square" tIns="45700">
            <a:noAutofit/>
          </a:bodyPr>
          <a:lstStyle/>
          <a:p>
            <a:pPr indent="0" lvl="0" marL="0" marR="0" rtl="0" algn="l">
              <a:spcBef>
                <a:spcPts val="0"/>
              </a:spcBef>
              <a:buSzPct val="25000"/>
              <a:buNone/>
            </a:pPr>
            <a:r>
              <a:rPr lang="en-US" sz="2800">
                <a:solidFill>
                  <a:schemeClr val="dk1"/>
                </a:solidFill>
                <a:latin typeface="Calibri"/>
                <a:ea typeface="Calibri"/>
                <a:cs typeface="Calibri"/>
                <a:sym typeface="Calibri"/>
              </a:rPr>
              <a:t>The Briscoe Center to welcomes the opportunity to acquire suitable historical materials to help build its collections. </a:t>
            </a:r>
            <a:r>
              <a:rPr i="1" lang="en-US" sz="2800" u="sng">
                <a:solidFill>
                  <a:schemeClr val="dk1"/>
                </a:solidFill>
                <a:latin typeface="Calibri"/>
                <a:ea typeface="Calibri"/>
                <a:cs typeface="Calibri"/>
                <a:sym typeface="Calibri"/>
              </a:rPr>
              <a:t>TSAOHN will be updating its </a:t>
            </a:r>
            <a:r>
              <a:rPr i="1" lang="en-US" sz="2800" u="sng">
                <a:solidFill>
                  <a:schemeClr val="dk1"/>
                </a:solidFill>
                <a:latin typeface="Calibri"/>
                <a:ea typeface="Calibri"/>
                <a:cs typeface="Calibri"/>
                <a:sym typeface="Calibri"/>
              </a:rPr>
              <a:t>existing</a:t>
            </a:r>
            <a:r>
              <a:rPr i="1" lang="en-US" sz="2800" u="sng">
                <a:solidFill>
                  <a:schemeClr val="dk1"/>
                </a:solidFill>
                <a:latin typeface="Calibri"/>
                <a:ea typeface="Calibri"/>
                <a:cs typeface="Calibri"/>
                <a:sym typeface="Calibri"/>
              </a:rPr>
              <a:t> donated material to the Briscoe Center in the upcoming year for its 65th birthday. You are welcome to contribute to the donation</a:t>
            </a:r>
            <a:r>
              <a:rPr lang="en-US" sz="2800">
                <a:solidFill>
                  <a:schemeClr val="dk1"/>
                </a:solidFill>
                <a:latin typeface="Calibri"/>
                <a:ea typeface="Calibri"/>
                <a:cs typeface="Calibri"/>
                <a:sym typeface="Calibri"/>
              </a:rPr>
              <a:t>. We hope that you will. And you are welcome to visit  your TSAOHN history on display.  </a:t>
            </a:r>
          </a:p>
          <a:p>
            <a:pPr indent="0" lvl="0" marL="0" marR="0" rtl="0" algn="l">
              <a:spcBef>
                <a:spcPts val="0"/>
              </a:spcBef>
              <a:buNone/>
            </a:pPr>
            <a:r>
              <a:t/>
            </a:r>
            <a:endParaRPr sz="2800">
              <a:solidFill>
                <a:schemeClr val="dk1"/>
              </a:solidFill>
              <a:latin typeface="Calibri"/>
              <a:ea typeface="Calibri"/>
              <a:cs typeface="Calibri"/>
              <a:sym typeface="Calibri"/>
            </a:endParaRPr>
          </a:p>
          <a:p>
            <a:pPr indent="0" lvl="0" marL="0" marR="0" rtl="0" algn="ctr">
              <a:spcBef>
                <a:spcPts val="0"/>
              </a:spcBef>
              <a:buSzPct val="25000"/>
              <a:buNone/>
            </a:pPr>
            <a:r>
              <a:rPr lang="en-US" sz="2800">
                <a:solidFill>
                  <a:schemeClr val="dk1"/>
                </a:solidFill>
                <a:latin typeface="Calibri"/>
                <a:ea typeface="Calibri"/>
                <a:cs typeface="Calibri"/>
                <a:sym typeface="Calibri"/>
              </a:rPr>
              <a:t>Thank you for sharing this celebration with your TSAOHN partners ! </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95">
                                            <p:txEl>
                                              <p:pRg end="0" st="0"/>
                                            </p:txEl>
                                          </p:spTgt>
                                        </p:tgtEl>
                                        <p:attrNameLst>
                                          <p:attrName>style.visibility</p:attrName>
                                        </p:attrNameLst>
                                      </p:cBhvr>
                                      <p:to>
                                        <p:strVal val="visible"/>
                                      </p:to>
                                    </p:set>
                                    <p:animEffect filter="fade" transition="in">
                                      <p:cBhvr>
                                        <p:cTn dur="1000"/>
                                        <p:tgtEl>
                                          <p:spTgt spid="295">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95">
                                            <p:txEl>
                                              <p:pRg end="1" st="1"/>
                                            </p:txEl>
                                          </p:spTgt>
                                        </p:tgtEl>
                                        <p:attrNameLst>
                                          <p:attrName>style.visibility</p:attrName>
                                        </p:attrNameLst>
                                      </p:cBhvr>
                                      <p:to>
                                        <p:strVal val="visible"/>
                                      </p:to>
                                    </p:set>
                                    <p:animEffect filter="fade" transition="in">
                                      <p:cBhvr>
                                        <p:cTn dur="1000"/>
                                        <p:tgtEl>
                                          <p:spTgt spid="295">
                                            <p:txEl>
                                              <p:pRg end="1" st="1"/>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95">
                                            <p:txEl>
                                              <p:pRg end="2" st="2"/>
                                            </p:txEl>
                                          </p:spTgt>
                                        </p:tgtEl>
                                        <p:attrNameLst>
                                          <p:attrName>style.visibility</p:attrName>
                                        </p:attrNameLst>
                                      </p:cBhvr>
                                      <p:to>
                                        <p:strVal val="visible"/>
                                      </p:to>
                                    </p:set>
                                    <p:animEffect filter="fade" transition="in">
                                      <p:cBhvr>
                                        <p:cTn dur="1000"/>
                                        <p:tgtEl>
                                          <p:spTgt spid="295">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91" name="Shape 91"/>
        <p:cNvGrpSpPr/>
        <p:nvPr/>
      </p:nvGrpSpPr>
      <p:grpSpPr>
        <a:xfrm>
          <a:off x="0" y="0"/>
          <a:ext cx="0" cy="0"/>
          <a:chOff x="0" y="0"/>
          <a:chExt cx="0" cy="0"/>
        </a:xfrm>
      </p:grpSpPr>
      <p:sp>
        <p:nvSpPr>
          <p:cNvPr id="92" name="Shape 92"/>
          <p:cNvSpPr txBox="1"/>
          <p:nvPr>
            <p:ph type="title"/>
          </p:nvPr>
        </p:nvSpPr>
        <p:spPr>
          <a:xfrm>
            <a:off x="463800" y="306350"/>
            <a:ext cx="3304800" cy="1325700"/>
          </a:xfrm>
          <a:prstGeom prst="rect">
            <a:avLst/>
          </a:prstGeom>
          <a:solidFill>
            <a:srgbClr val="FFFFFF"/>
          </a:solidFill>
        </p:spPr>
        <p:txBody>
          <a:bodyPr anchorCtr="0" anchor="ctr" bIns="91425" lIns="91425" rIns="91425" wrap="square" tIns="91425">
            <a:noAutofit/>
          </a:bodyPr>
          <a:lstStyle/>
          <a:p>
            <a:pPr lvl="0">
              <a:spcBef>
                <a:spcPts val="0"/>
              </a:spcBef>
              <a:buNone/>
            </a:pPr>
            <a:r>
              <a:rPr i="1" lang="en-US"/>
              <a:t>Did you know...</a:t>
            </a:r>
          </a:p>
        </p:txBody>
      </p:sp>
      <p:sp>
        <p:nvSpPr>
          <p:cNvPr id="93" name="Shape 93"/>
          <p:cNvSpPr txBox="1"/>
          <p:nvPr>
            <p:ph idx="1" type="body"/>
          </p:nvPr>
        </p:nvSpPr>
        <p:spPr>
          <a:xfrm>
            <a:off x="628650" y="1533150"/>
            <a:ext cx="7721700" cy="2303100"/>
          </a:xfrm>
          <a:prstGeom prst="rect">
            <a:avLst/>
          </a:prstGeom>
          <a:solidFill>
            <a:srgbClr val="FFFFFF"/>
          </a:solidFill>
        </p:spPr>
        <p:txBody>
          <a:bodyPr anchorCtr="0" anchor="t" bIns="91425" lIns="91425" rIns="91425" wrap="square" tIns="91425">
            <a:noAutofit/>
          </a:bodyPr>
          <a:lstStyle/>
          <a:p>
            <a:pPr indent="0" lvl="0" marL="0" rtl="0">
              <a:lnSpc>
                <a:spcPct val="100000"/>
              </a:lnSpc>
              <a:spcBef>
                <a:spcPts val="0"/>
              </a:spcBef>
              <a:buNone/>
            </a:pPr>
            <a:r>
              <a:rPr lang="en-US" sz="3000"/>
              <a:t>TSAOHN was formed in 1953 under the name the Texas Association of Industrial Nurses (TAIN) as a part of the American Association of Industrial Nurses, Inc. </a:t>
            </a:r>
          </a:p>
          <a:p>
            <a:pPr indent="0" lvl="0" marL="0" rtl="0">
              <a:lnSpc>
                <a:spcPct val="100000"/>
              </a:lnSpc>
              <a:spcBef>
                <a:spcPts val="0"/>
              </a:spcBef>
              <a:buNone/>
            </a:pPr>
            <a:r>
              <a:t/>
            </a:r>
            <a:endParaRPr sz="1400">
              <a:latin typeface="Arial"/>
              <a:ea typeface="Arial"/>
              <a:cs typeface="Arial"/>
              <a:sym typeface="Arial"/>
            </a:endParaRPr>
          </a:p>
          <a:p>
            <a:pPr lvl="0">
              <a:spcBef>
                <a:spcPts val="0"/>
              </a:spcBef>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93"/>
                                        </p:tgtEl>
                                        <p:attrNameLst>
                                          <p:attrName>style.visibility</p:attrName>
                                        </p:attrNameLst>
                                      </p:cBhvr>
                                      <p:to>
                                        <p:strVal val="visible"/>
                                      </p:to>
                                    </p:set>
                                    <p:animEffect filter="fade" transition="in">
                                      <p:cBhvr>
                                        <p:cTn dur="1000"/>
                                        <p:tgtEl>
                                          <p:spTgt spid="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98" name="Shape 98"/>
        <p:cNvGrpSpPr/>
        <p:nvPr/>
      </p:nvGrpSpPr>
      <p:grpSpPr>
        <a:xfrm>
          <a:off x="0" y="0"/>
          <a:ext cx="0" cy="0"/>
          <a:chOff x="0" y="0"/>
          <a:chExt cx="0" cy="0"/>
        </a:xfrm>
      </p:grpSpPr>
      <p:sp>
        <p:nvSpPr>
          <p:cNvPr id="99" name="Shape 99"/>
          <p:cNvSpPr txBox="1"/>
          <p:nvPr>
            <p:ph type="title"/>
          </p:nvPr>
        </p:nvSpPr>
        <p:spPr>
          <a:xfrm>
            <a:off x="463800" y="306350"/>
            <a:ext cx="3033000" cy="1325700"/>
          </a:xfrm>
          <a:prstGeom prst="rect">
            <a:avLst/>
          </a:prstGeom>
          <a:solidFill>
            <a:srgbClr val="FFFFFF"/>
          </a:solidFill>
        </p:spPr>
        <p:txBody>
          <a:bodyPr anchorCtr="0" anchor="ctr" bIns="91425" lIns="91425" rIns="91425" wrap="square" tIns="91425">
            <a:noAutofit/>
          </a:bodyPr>
          <a:lstStyle/>
          <a:p>
            <a:pPr lvl="0" rtl="0">
              <a:spcBef>
                <a:spcPts val="0"/>
              </a:spcBef>
              <a:buNone/>
            </a:pPr>
            <a:r>
              <a:rPr i="1" lang="en-US"/>
              <a:t>Did you know...</a:t>
            </a:r>
          </a:p>
        </p:txBody>
      </p:sp>
      <p:sp>
        <p:nvSpPr>
          <p:cNvPr id="100" name="Shape 100"/>
          <p:cNvSpPr txBox="1"/>
          <p:nvPr>
            <p:ph idx="1" type="body"/>
          </p:nvPr>
        </p:nvSpPr>
        <p:spPr>
          <a:xfrm>
            <a:off x="628650" y="1533150"/>
            <a:ext cx="8075700" cy="4408200"/>
          </a:xfrm>
          <a:prstGeom prst="rect">
            <a:avLst/>
          </a:prstGeom>
          <a:solidFill>
            <a:srgbClr val="FFFFFF"/>
          </a:solidFill>
        </p:spPr>
        <p:txBody>
          <a:bodyPr anchorCtr="0" anchor="t" bIns="91425" lIns="91425" rIns="91425" wrap="square" tIns="91425">
            <a:noAutofit/>
          </a:bodyPr>
          <a:lstStyle/>
          <a:p>
            <a:pPr indent="0" lvl="0" marL="0" rtl="0">
              <a:lnSpc>
                <a:spcPct val="100000"/>
              </a:lnSpc>
              <a:spcBef>
                <a:spcPts val="0"/>
              </a:spcBef>
              <a:buNone/>
            </a:pPr>
            <a:r>
              <a:rPr lang="en-US" sz="3000"/>
              <a:t>TAIN was established in 1952, incorporated in 1966. </a:t>
            </a:r>
          </a:p>
          <a:p>
            <a:pPr indent="0" lvl="0" marL="0" rtl="0">
              <a:lnSpc>
                <a:spcPct val="100000"/>
              </a:lnSpc>
              <a:spcBef>
                <a:spcPts val="0"/>
              </a:spcBef>
              <a:buNone/>
            </a:pPr>
            <a:r>
              <a:t/>
            </a:r>
            <a:endParaRPr sz="1800"/>
          </a:p>
          <a:p>
            <a:pPr indent="0" lvl="0" marL="0" rtl="0">
              <a:lnSpc>
                <a:spcPct val="100000"/>
              </a:lnSpc>
              <a:spcBef>
                <a:spcPts val="0"/>
              </a:spcBef>
              <a:buNone/>
            </a:pPr>
            <a:r>
              <a:rPr lang="en-US" sz="3000"/>
              <a:t>TAIN became the </a:t>
            </a:r>
            <a:r>
              <a:rPr i="1" lang="en-US" sz="3000"/>
              <a:t>Texas Association of Occupational Health Nurses</a:t>
            </a:r>
            <a:r>
              <a:rPr lang="en-US" sz="3000"/>
              <a:t>, Inc. in 1976. </a:t>
            </a:r>
          </a:p>
          <a:p>
            <a:pPr indent="0" lvl="0" marL="0" rtl="0">
              <a:lnSpc>
                <a:spcPct val="100000"/>
              </a:lnSpc>
              <a:spcBef>
                <a:spcPts val="0"/>
              </a:spcBef>
              <a:buNone/>
            </a:pPr>
            <a:r>
              <a:t/>
            </a:r>
            <a:endParaRPr sz="1800"/>
          </a:p>
          <a:p>
            <a:pPr indent="0" lvl="0" marL="0" rtl="0">
              <a:lnSpc>
                <a:spcPct val="100000"/>
              </a:lnSpc>
              <a:spcBef>
                <a:spcPts val="0"/>
              </a:spcBef>
              <a:buNone/>
            </a:pPr>
            <a:r>
              <a:rPr lang="en-US" sz="3000"/>
              <a:t>TAOHN became the </a:t>
            </a:r>
            <a:r>
              <a:rPr i="1" lang="en-US" sz="3000"/>
              <a:t>Texas State Association of Occupational Health Nurses</a:t>
            </a:r>
            <a:r>
              <a:rPr lang="en-US" sz="3000"/>
              <a:t>, Inc. in 1988. </a:t>
            </a:r>
          </a:p>
          <a:p>
            <a:pPr indent="0" lvl="0" marL="0" rtl="0">
              <a:lnSpc>
                <a:spcPct val="100000"/>
              </a:lnSpc>
              <a:spcBef>
                <a:spcPts val="0"/>
              </a:spcBef>
              <a:buNone/>
            </a:pPr>
            <a:r>
              <a:t/>
            </a:r>
            <a:endParaRPr sz="1400">
              <a:latin typeface="Arial"/>
              <a:ea typeface="Arial"/>
              <a:cs typeface="Arial"/>
              <a:sym typeface="Arial"/>
            </a:endParaRPr>
          </a:p>
          <a:p>
            <a:pPr lvl="0" rtl="0">
              <a:spcBef>
                <a:spcPts val="0"/>
              </a:spcBef>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00">
                                            <p:txEl>
                                              <p:pRg end="0" st="0"/>
                                            </p:txEl>
                                          </p:spTgt>
                                        </p:tgtEl>
                                        <p:attrNameLst>
                                          <p:attrName>style.visibility</p:attrName>
                                        </p:attrNameLst>
                                      </p:cBhvr>
                                      <p:to>
                                        <p:strVal val="visible"/>
                                      </p:to>
                                    </p:set>
                                    <p:animEffect filter="fade" transition="in">
                                      <p:cBhvr>
                                        <p:cTn dur="2000"/>
                                        <p:tgtEl>
                                          <p:spTgt spid="100">
                                            <p:txEl>
                                              <p:pRg end="0" st="0"/>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00">
                                            <p:txEl>
                                              <p:pRg end="1" st="1"/>
                                            </p:txEl>
                                          </p:spTgt>
                                        </p:tgtEl>
                                        <p:attrNameLst>
                                          <p:attrName>style.visibility</p:attrName>
                                        </p:attrNameLst>
                                      </p:cBhvr>
                                      <p:to>
                                        <p:strVal val="visible"/>
                                      </p:to>
                                    </p:set>
                                    <p:animEffect filter="fade" transition="in">
                                      <p:cBhvr>
                                        <p:cTn dur="2000"/>
                                        <p:tgtEl>
                                          <p:spTgt spid="100">
                                            <p:txEl>
                                              <p:pRg end="1" st="1"/>
                                            </p:txEl>
                                          </p:spTgt>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100">
                                            <p:txEl>
                                              <p:pRg end="2" st="2"/>
                                            </p:txEl>
                                          </p:spTgt>
                                        </p:tgtEl>
                                        <p:attrNameLst>
                                          <p:attrName>style.visibility</p:attrName>
                                        </p:attrNameLst>
                                      </p:cBhvr>
                                      <p:to>
                                        <p:strVal val="visible"/>
                                      </p:to>
                                    </p:set>
                                    <p:animEffect filter="fade" transition="in">
                                      <p:cBhvr>
                                        <p:cTn dur="2000"/>
                                        <p:tgtEl>
                                          <p:spTgt spid="100">
                                            <p:txEl>
                                              <p:pRg end="2" st="2"/>
                                            </p:txEl>
                                          </p:spTgt>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100">
                                            <p:txEl>
                                              <p:pRg end="3" st="3"/>
                                            </p:txEl>
                                          </p:spTgt>
                                        </p:tgtEl>
                                        <p:attrNameLst>
                                          <p:attrName>style.visibility</p:attrName>
                                        </p:attrNameLst>
                                      </p:cBhvr>
                                      <p:to>
                                        <p:strVal val="visible"/>
                                      </p:to>
                                    </p:set>
                                    <p:animEffect filter="fade" transition="in">
                                      <p:cBhvr>
                                        <p:cTn dur="2000"/>
                                        <p:tgtEl>
                                          <p:spTgt spid="100">
                                            <p:txEl>
                                              <p:pRg end="3" st="3"/>
                                            </p:txEl>
                                          </p:spTgt>
                                        </p:tgtEl>
                                      </p:cBhvr>
                                    </p:animEffect>
                                  </p:childTnLst>
                                </p:cTn>
                              </p:par>
                            </p:childTnLst>
                          </p:cTn>
                        </p:par>
                        <p:par>
                          <p:cTn fill="hold">
                            <p:stCondLst>
                              <p:cond delay="8000"/>
                            </p:stCondLst>
                            <p:childTnLst>
                              <p:par>
                                <p:cTn fill="hold" nodeType="afterEffect" presetClass="entr" presetID="10" presetSubtype="0">
                                  <p:stCondLst>
                                    <p:cond delay="0"/>
                                  </p:stCondLst>
                                  <p:childTnLst>
                                    <p:set>
                                      <p:cBhvr>
                                        <p:cTn dur="1" fill="hold">
                                          <p:stCondLst>
                                            <p:cond delay="0"/>
                                          </p:stCondLst>
                                        </p:cTn>
                                        <p:tgtEl>
                                          <p:spTgt spid="100">
                                            <p:txEl>
                                              <p:pRg end="4" st="4"/>
                                            </p:txEl>
                                          </p:spTgt>
                                        </p:tgtEl>
                                        <p:attrNameLst>
                                          <p:attrName>style.visibility</p:attrName>
                                        </p:attrNameLst>
                                      </p:cBhvr>
                                      <p:to>
                                        <p:strVal val="visible"/>
                                      </p:to>
                                    </p:set>
                                    <p:animEffect filter="fade" transition="in">
                                      <p:cBhvr>
                                        <p:cTn dur="2000"/>
                                        <p:tgtEl>
                                          <p:spTgt spid="100">
                                            <p:txEl>
                                              <p:pRg end="4" st="4"/>
                                            </p:txEl>
                                          </p:spTgt>
                                        </p:tgtEl>
                                      </p:cBhvr>
                                    </p:animEffect>
                                  </p:childTnLst>
                                </p:cTn>
                              </p:par>
                            </p:childTnLst>
                          </p:cTn>
                        </p:par>
                        <p:par>
                          <p:cTn fill="hold">
                            <p:stCondLst>
                              <p:cond delay="10000"/>
                            </p:stCondLst>
                            <p:childTnLst>
                              <p:par>
                                <p:cTn fill="hold" nodeType="afterEffect" presetClass="entr" presetID="10" presetSubtype="0">
                                  <p:stCondLst>
                                    <p:cond delay="0"/>
                                  </p:stCondLst>
                                  <p:childTnLst>
                                    <p:set>
                                      <p:cBhvr>
                                        <p:cTn dur="1" fill="hold">
                                          <p:stCondLst>
                                            <p:cond delay="0"/>
                                          </p:stCondLst>
                                        </p:cTn>
                                        <p:tgtEl>
                                          <p:spTgt spid="100">
                                            <p:txEl>
                                              <p:pRg end="5" st="5"/>
                                            </p:txEl>
                                          </p:spTgt>
                                        </p:tgtEl>
                                        <p:attrNameLst>
                                          <p:attrName>style.visibility</p:attrName>
                                        </p:attrNameLst>
                                      </p:cBhvr>
                                      <p:to>
                                        <p:strVal val="visible"/>
                                      </p:to>
                                    </p:set>
                                    <p:animEffect filter="fade" transition="in">
                                      <p:cBhvr>
                                        <p:cTn dur="2000"/>
                                        <p:tgtEl>
                                          <p:spTgt spid="100">
                                            <p:txEl>
                                              <p:pRg end="5" st="5"/>
                                            </p:txEl>
                                          </p:spTgt>
                                        </p:tgtEl>
                                      </p:cBhvr>
                                    </p:animEffect>
                                  </p:childTnLst>
                                </p:cTn>
                              </p:par>
                            </p:childTnLst>
                          </p:cTn>
                        </p:par>
                        <p:par>
                          <p:cTn fill="hold">
                            <p:stCondLst>
                              <p:cond delay="12000"/>
                            </p:stCondLst>
                            <p:childTnLst>
                              <p:par>
                                <p:cTn fill="hold" nodeType="afterEffect" presetClass="entr" presetID="10" presetSubtype="0">
                                  <p:stCondLst>
                                    <p:cond delay="0"/>
                                  </p:stCondLst>
                                  <p:childTnLst>
                                    <p:set>
                                      <p:cBhvr>
                                        <p:cTn dur="1" fill="hold">
                                          <p:stCondLst>
                                            <p:cond delay="0"/>
                                          </p:stCondLst>
                                        </p:cTn>
                                        <p:tgtEl>
                                          <p:spTgt spid="100">
                                            <p:txEl>
                                              <p:pRg end="6" st="6"/>
                                            </p:txEl>
                                          </p:spTgt>
                                        </p:tgtEl>
                                        <p:attrNameLst>
                                          <p:attrName>style.visibility</p:attrName>
                                        </p:attrNameLst>
                                      </p:cBhvr>
                                      <p:to>
                                        <p:strVal val="visible"/>
                                      </p:to>
                                    </p:set>
                                    <p:animEffect filter="fade" transition="in">
                                      <p:cBhvr>
                                        <p:cTn dur="2000"/>
                                        <p:tgtEl>
                                          <p:spTgt spid="100">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05" name="Shape 105"/>
        <p:cNvGrpSpPr/>
        <p:nvPr/>
      </p:nvGrpSpPr>
      <p:grpSpPr>
        <a:xfrm>
          <a:off x="0" y="0"/>
          <a:ext cx="0" cy="0"/>
          <a:chOff x="0" y="0"/>
          <a:chExt cx="0" cy="0"/>
        </a:xfrm>
      </p:grpSpPr>
      <p:sp>
        <p:nvSpPr>
          <p:cNvPr id="106" name="Shape 106"/>
          <p:cNvSpPr txBox="1"/>
          <p:nvPr>
            <p:ph type="title"/>
          </p:nvPr>
        </p:nvSpPr>
        <p:spPr>
          <a:xfrm>
            <a:off x="463800" y="306350"/>
            <a:ext cx="3047400" cy="1325700"/>
          </a:xfrm>
          <a:prstGeom prst="rect">
            <a:avLst/>
          </a:prstGeom>
          <a:solidFill>
            <a:srgbClr val="FFFFFF"/>
          </a:solidFill>
        </p:spPr>
        <p:txBody>
          <a:bodyPr anchorCtr="0" anchor="ctr" bIns="91425" lIns="91425" rIns="91425" wrap="square" tIns="91425">
            <a:noAutofit/>
          </a:bodyPr>
          <a:lstStyle/>
          <a:p>
            <a:pPr lvl="0" rtl="0">
              <a:spcBef>
                <a:spcPts val="0"/>
              </a:spcBef>
              <a:buNone/>
            </a:pPr>
            <a:r>
              <a:rPr i="1" lang="en-US"/>
              <a:t>Did you know...</a:t>
            </a:r>
          </a:p>
        </p:txBody>
      </p:sp>
      <p:sp>
        <p:nvSpPr>
          <p:cNvPr id="107" name="Shape 107"/>
          <p:cNvSpPr txBox="1"/>
          <p:nvPr>
            <p:ph idx="1" type="body"/>
          </p:nvPr>
        </p:nvSpPr>
        <p:spPr>
          <a:xfrm>
            <a:off x="628650" y="1533150"/>
            <a:ext cx="2882700" cy="4896300"/>
          </a:xfrm>
          <a:prstGeom prst="rect">
            <a:avLst/>
          </a:prstGeom>
          <a:solidFill>
            <a:srgbClr val="FFFFFF"/>
          </a:solidFill>
        </p:spPr>
        <p:txBody>
          <a:bodyPr anchorCtr="0" anchor="t" bIns="91425" lIns="91425" rIns="91425" wrap="square" tIns="91425">
            <a:noAutofit/>
          </a:bodyPr>
          <a:lstStyle/>
          <a:p>
            <a:pPr indent="0" lvl="0" marL="0" rtl="0">
              <a:lnSpc>
                <a:spcPct val="100000"/>
              </a:lnSpc>
              <a:spcBef>
                <a:spcPts val="0"/>
              </a:spcBef>
              <a:buNone/>
            </a:pPr>
            <a:r>
              <a:rPr lang="en-US" sz="3000"/>
              <a:t>Today, six chapter associations make up TSAOHN</a:t>
            </a:r>
          </a:p>
          <a:p>
            <a:pPr indent="0" lvl="0" marL="0" rtl="0">
              <a:lnSpc>
                <a:spcPct val="100000"/>
              </a:lnSpc>
              <a:spcBef>
                <a:spcPts val="0"/>
              </a:spcBef>
              <a:buNone/>
            </a:pPr>
            <a:r>
              <a:rPr lang="en-US" sz="2400"/>
              <a:t>Austin, North Texas, Houston, San Antonio, Bay Area, Sabine, and members-at-large</a:t>
            </a:r>
          </a:p>
        </p:txBody>
      </p:sp>
      <p:pic>
        <p:nvPicPr>
          <p:cNvPr id="108" name="Shape 108"/>
          <p:cNvPicPr preferRelativeResize="0"/>
          <p:nvPr/>
        </p:nvPicPr>
        <p:blipFill>
          <a:blip r:embed="rId4">
            <a:alphaModFix/>
          </a:blip>
          <a:stretch>
            <a:fillRect/>
          </a:stretch>
        </p:blipFill>
        <p:spPr>
          <a:xfrm>
            <a:off x="3594175" y="1121300"/>
            <a:ext cx="4945375" cy="4813500"/>
          </a:xfrm>
          <a:prstGeom prst="rect">
            <a:avLst/>
          </a:prstGeom>
          <a:noFill/>
          <a:ln>
            <a:noFill/>
          </a:ln>
        </p:spPr>
      </p:pic>
      <p:sp>
        <p:nvSpPr>
          <p:cNvPr id="109" name="Shape 109"/>
          <p:cNvSpPr/>
          <p:nvPr/>
        </p:nvSpPr>
        <p:spPr>
          <a:xfrm>
            <a:off x="6577750" y="4434625"/>
            <a:ext cx="181200" cy="197700"/>
          </a:xfrm>
          <a:prstGeom prst="flowChartConnector">
            <a:avLst/>
          </a:prstGeom>
          <a:solidFill>
            <a:schemeClr val="accent4"/>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110" name="Shape 110"/>
          <p:cNvSpPr/>
          <p:nvPr/>
        </p:nvSpPr>
        <p:spPr>
          <a:xfrm>
            <a:off x="6664200" y="2823050"/>
            <a:ext cx="181200" cy="197700"/>
          </a:xfrm>
          <a:prstGeom prst="flowChartConnector">
            <a:avLst/>
          </a:prstGeom>
          <a:solidFill>
            <a:schemeClr val="accent4"/>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111" name="Shape 111"/>
          <p:cNvSpPr/>
          <p:nvPr/>
        </p:nvSpPr>
        <p:spPr>
          <a:xfrm>
            <a:off x="6483000" y="3977050"/>
            <a:ext cx="181200" cy="197700"/>
          </a:xfrm>
          <a:prstGeom prst="flowChartConnector">
            <a:avLst/>
          </a:prstGeom>
          <a:solidFill>
            <a:schemeClr val="accent4"/>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112" name="Shape 112"/>
          <p:cNvSpPr/>
          <p:nvPr/>
        </p:nvSpPr>
        <p:spPr>
          <a:xfrm>
            <a:off x="6396550" y="2625350"/>
            <a:ext cx="181200" cy="197700"/>
          </a:xfrm>
          <a:prstGeom prst="flowChartConnector">
            <a:avLst/>
          </a:prstGeom>
          <a:solidFill>
            <a:schemeClr val="accent4"/>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113" name="Shape 113"/>
          <p:cNvSpPr/>
          <p:nvPr/>
        </p:nvSpPr>
        <p:spPr>
          <a:xfrm>
            <a:off x="7265750" y="4632325"/>
            <a:ext cx="181200" cy="197700"/>
          </a:xfrm>
          <a:prstGeom prst="flowChartConnector">
            <a:avLst/>
          </a:prstGeom>
          <a:solidFill>
            <a:schemeClr val="accent4"/>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114" name="Shape 114"/>
          <p:cNvSpPr/>
          <p:nvPr/>
        </p:nvSpPr>
        <p:spPr>
          <a:xfrm>
            <a:off x="8275400" y="3181350"/>
            <a:ext cx="181200" cy="197700"/>
          </a:xfrm>
          <a:prstGeom prst="flowChartConnector">
            <a:avLst/>
          </a:prstGeom>
          <a:solidFill>
            <a:schemeClr val="accent4"/>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115" name="Shape 115"/>
          <p:cNvSpPr/>
          <p:nvPr/>
        </p:nvSpPr>
        <p:spPr>
          <a:xfrm>
            <a:off x="7446950" y="4323125"/>
            <a:ext cx="181200" cy="197700"/>
          </a:xfrm>
          <a:prstGeom prst="flowChartConnector">
            <a:avLst/>
          </a:prstGeom>
          <a:solidFill>
            <a:schemeClr val="accent4"/>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07"/>
                                        </p:tgtEl>
                                        <p:attrNameLst>
                                          <p:attrName>style.visibility</p:attrName>
                                        </p:attrNameLst>
                                      </p:cBhvr>
                                      <p:to>
                                        <p:strVal val="visible"/>
                                      </p:to>
                                    </p:set>
                                    <p:animEffect filter="fade" transition="in">
                                      <p:cBhvr>
                                        <p:cTn dur="1000"/>
                                        <p:tgtEl>
                                          <p:spTgt spid="1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20" name="Shape 120"/>
        <p:cNvGrpSpPr/>
        <p:nvPr/>
      </p:nvGrpSpPr>
      <p:grpSpPr>
        <a:xfrm>
          <a:off x="0" y="0"/>
          <a:ext cx="0" cy="0"/>
          <a:chOff x="0" y="0"/>
          <a:chExt cx="0" cy="0"/>
        </a:xfrm>
      </p:grpSpPr>
      <p:sp>
        <p:nvSpPr>
          <p:cNvPr id="121" name="Shape 121"/>
          <p:cNvSpPr txBox="1"/>
          <p:nvPr>
            <p:ph type="title"/>
          </p:nvPr>
        </p:nvSpPr>
        <p:spPr>
          <a:xfrm>
            <a:off x="463800" y="306350"/>
            <a:ext cx="3542100" cy="1325700"/>
          </a:xfrm>
          <a:prstGeom prst="rect">
            <a:avLst/>
          </a:prstGeom>
          <a:solidFill>
            <a:srgbClr val="FFFFFF"/>
          </a:solidFill>
        </p:spPr>
        <p:txBody>
          <a:bodyPr anchorCtr="0" anchor="ctr" bIns="91425" lIns="91425" rIns="91425" wrap="square" tIns="91425">
            <a:noAutofit/>
          </a:bodyPr>
          <a:lstStyle/>
          <a:p>
            <a:pPr lvl="0" rtl="0">
              <a:spcBef>
                <a:spcPts val="0"/>
              </a:spcBef>
              <a:buNone/>
            </a:pPr>
            <a:r>
              <a:rPr i="1" lang="en-US"/>
              <a:t>Did you know...</a:t>
            </a:r>
          </a:p>
        </p:txBody>
      </p:sp>
      <p:sp>
        <p:nvSpPr>
          <p:cNvPr id="122" name="Shape 122"/>
          <p:cNvSpPr txBox="1"/>
          <p:nvPr>
            <p:ph idx="1" type="body"/>
          </p:nvPr>
        </p:nvSpPr>
        <p:spPr>
          <a:xfrm>
            <a:off x="628650" y="1796925"/>
            <a:ext cx="3377400" cy="4632300"/>
          </a:xfrm>
          <a:prstGeom prst="rect">
            <a:avLst/>
          </a:prstGeom>
          <a:solidFill>
            <a:srgbClr val="FFFFFF"/>
          </a:solidFill>
        </p:spPr>
        <p:txBody>
          <a:bodyPr anchorCtr="0" anchor="t" bIns="91425" lIns="91425" rIns="91425" wrap="square" tIns="91425">
            <a:noAutofit/>
          </a:bodyPr>
          <a:lstStyle/>
          <a:p>
            <a:pPr indent="0" lvl="0" marL="0" rtl="0">
              <a:lnSpc>
                <a:spcPct val="100000"/>
              </a:lnSpc>
              <a:spcBef>
                <a:spcPts val="0"/>
              </a:spcBef>
              <a:buNone/>
            </a:pPr>
            <a:r>
              <a:rPr lang="en-US" sz="3000"/>
              <a:t>The Sabine Area chapter, formed in 1942, is the oldest chapter in Texas, established in the same year as the national association.</a:t>
            </a:r>
          </a:p>
          <a:p>
            <a:pPr lvl="0" rtl="0">
              <a:spcBef>
                <a:spcPts val="0"/>
              </a:spcBef>
              <a:buNone/>
            </a:pPr>
            <a:r>
              <a:t/>
            </a:r>
            <a:endParaRPr/>
          </a:p>
        </p:txBody>
      </p:sp>
      <p:pic>
        <p:nvPicPr>
          <p:cNvPr id="123" name="Shape 123"/>
          <p:cNvPicPr preferRelativeResize="0"/>
          <p:nvPr/>
        </p:nvPicPr>
        <p:blipFill>
          <a:blip r:embed="rId4">
            <a:alphaModFix/>
          </a:blip>
          <a:stretch>
            <a:fillRect/>
          </a:stretch>
        </p:blipFill>
        <p:spPr>
          <a:xfrm>
            <a:off x="3594175" y="1121300"/>
            <a:ext cx="4945375" cy="4813500"/>
          </a:xfrm>
          <a:prstGeom prst="rect">
            <a:avLst/>
          </a:prstGeom>
          <a:noFill/>
          <a:ln>
            <a:noFill/>
          </a:ln>
        </p:spPr>
      </p:pic>
      <p:sp>
        <p:nvSpPr>
          <p:cNvPr id="124" name="Shape 124"/>
          <p:cNvSpPr/>
          <p:nvPr/>
        </p:nvSpPr>
        <p:spPr>
          <a:xfrm>
            <a:off x="8275400" y="3181350"/>
            <a:ext cx="181200" cy="197700"/>
          </a:xfrm>
          <a:prstGeom prst="flowChartConnector">
            <a:avLst/>
          </a:prstGeom>
          <a:solidFill>
            <a:schemeClr val="accent4"/>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1000"/>
                                        <p:tgtEl>
                                          <p:spTgt spid="1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29" name="Shape 129"/>
        <p:cNvGrpSpPr/>
        <p:nvPr/>
      </p:nvGrpSpPr>
      <p:grpSpPr>
        <a:xfrm>
          <a:off x="0" y="0"/>
          <a:ext cx="0" cy="0"/>
          <a:chOff x="0" y="0"/>
          <a:chExt cx="0" cy="0"/>
        </a:xfrm>
      </p:grpSpPr>
      <p:sp>
        <p:nvSpPr>
          <p:cNvPr id="130" name="Shape 130"/>
          <p:cNvSpPr txBox="1"/>
          <p:nvPr>
            <p:ph type="title"/>
          </p:nvPr>
        </p:nvSpPr>
        <p:spPr>
          <a:xfrm>
            <a:off x="4651050" y="282700"/>
            <a:ext cx="3989400" cy="1325700"/>
          </a:xfrm>
          <a:prstGeom prst="rect">
            <a:avLst/>
          </a:prstGeom>
          <a:solidFill>
            <a:srgbClr val="FFFFFF"/>
          </a:solidFill>
          <a:ln>
            <a:noFill/>
          </a:ln>
        </p:spPr>
        <p:txBody>
          <a:bodyPr anchorCtr="0" anchor="ctr" bIns="45700" lIns="91425" rIns="91425" wrap="square" tIns="45700">
            <a:noAutofit/>
          </a:bodyPr>
          <a:lstStyle/>
          <a:p>
            <a:pPr indent="-209550" lvl="0" marL="0" marR="0" rtl="0" algn="ctr">
              <a:lnSpc>
                <a:spcPct val="90000"/>
              </a:lnSpc>
              <a:spcBef>
                <a:spcPts val="0"/>
              </a:spcBef>
              <a:buClr>
                <a:schemeClr val="dk1"/>
              </a:buClr>
              <a:buSzPct val="100000"/>
              <a:buFont typeface="Calibri"/>
              <a:buNone/>
            </a:pPr>
            <a:r>
              <a:rPr b="0" i="0" lang="en-US" sz="3300" u="none" cap="none" strike="noStrike">
                <a:solidFill>
                  <a:schemeClr val="dk1"/>
                </a:solidFill>
                <a:latin typeface="Calibri"/>
                <a:ea typeface="Calibri"/>
                <a:cs typeface="Calibri"/>
                <a:sym typeface="Calibri"/>
              </a:rPr>
              <a:t>OHN J</a:t>
            </a:r>
            <a:r>
              <a:rPr lang="en-US"/>
              <a:t>ob Description</a:t>
            </a:r>
            <a:r>
              <a:rPr b="0" i="0" lang="en-US" sz="3300" u="none" cap="none" strike="noStrike">
                <a:solidFill>
                  <a:schemeClr val="dk1"/>
                </a:solidFill>
                <a:latin typeface="Calibri"/>
                <a:ea typeface="Calibri"/>
                <a:cs typeface="Calibri"/>
                <a:sym typeface="Calibri"/>
              </a:rPr>
              <a:t> </a:t>
            </a:r>
          </a:p>
          <a:p>
            <a:pPr indent="-209550" lvl="0" marL="0" marR="0" rtl="0" algn="ctr">
              <a:lnSpc>
                <a:spcPct val="90000"/>
              </a:lnSpc>
              <a:spcBef>
                <a:spcPts val="0"/>
              </a:spcBef>
              <a:buClr>
                <a:schemeClr val="dk1"/>
              </a:buClr>
              <a:buSzPct val="100000"/>
              <a:buFont typeface="Calibri"/>
              <a:buNone/>
            </a:pPr>
            <a:r>
              <a:rPr b="0" i="0" lang="en-US" sz="3300" u="none" cap="none" strike="noStrike">
                <a:solidFill>
                  <a:schemeClr val="dk1"/>
                </a:solidFill>
                <a:latin typeface="Calibri"/>
                <a:ea typeface="Calibri"/>
                <a:cs typeface="Calibri"/>
                <a:sym typeface="Calibri"/>
              </a:rPr>
              <a:t>1943 C</a:t>
            </a:r>
            <a:r>
              <a:rPr lang="en-US"/>
              <a:t>ivil </a:t>
            </a:r>
            <a:r>
              <a:rPr b="0" i="0" lang="en-US" sz="3300" u="none" cap="none" strike="noStrike">
                <a:solidFill>
                  <a:schemeClr val="dk1"/>
                </a:solidFill>
                <a:latin typeface="Calibri"/>
                <a:ea typeface="Calibri"/>
                <a:cs typeface="Calibri"/>
                <a:sym typeface="Calibri"/>
              </a:rPr>
              <a:t>S</a:t>
            </a:r>
            <a:r>
              <a:rPr lang="en-US"/>
              <a:t>ervice</a:t>
            </a:r>
          </a:p>
        </p:txBody>
      </p:sp>
      <p:pic>
        <p:nvPicPr>
          <p:cNvPr id="131" name="Shape 131"/>
          <p:cNvPicPr preferRelativeResize="0"/>
          <p:nvPr>
            <p:ph idx="1" type="body"/>
          </p:nvPr>
        </p:nvPicPr>
        <p:blipFill rotWithShape="1">
          <a:blip r:embed="rId4">
            <a:alphaModFix/>
          </a:blip>
          <a:srcRect b="0" l="0" r="0" t="0"/>
          <a:stretch/>
        </p:blipFill>
        <p:spPr>
          <a:xfrm>
            <a:off x="729750" y="594575"/>
            <a:ext cx="3921300" cy="5261400"/>
          </a:xfrm>
          <a:prstGeom prst="rect">
            <a:avLst/>
          </a:prstGeom>
          <a:noFill/>
          <a:ln>
            <a:noFill/>
          </a:ln>
        </p:spPr>
      </p:pic>
      <p:pic>
        <p:nvPicPr>
          <p:cNvPr id="132" name="Shape 132"/>
          <p:cNvPicPr preferRelativeResize="0"/>
          <p:nvPr>
            <p:ph idx="2" type="body"/>
          </p:nvPr>
        </p:nvPicPr>
        <p:blipFill rotWithShape="1">
          <a:blip r:embed="rId5">
            <a:alphaModFix/>
          </a:blip>
          <a:srcRect b="0" l="0" r="0" t="0"/>
          <a:stretch/>
        </p:blipFill>
        <p:spPr>
          <a:xfrm>
            <a:off x="4533550" y="1675850"/>
            <a:ext cx="3755400" cy="5000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36" name="Shape 136"/>
        <p:cNvGrpSpPr/>
        <p:nvPr/>
      </p:nvGrpSpPr>
      <p:grpSpPr>
        <a:xfrm>
          <a:off x="0" y="0"/>
          <a:ext cx="0" cy="0"/>
          <a:chOff x="0" y="0"/>
          <a:chExt cx="0" cy="0"/>
        </a:xfrm>
      </p:grpSpPr>
      <p:pic>
        <p:nvPicPr>
          <p:cNvPr id="137" name="Shape 137"/>
          <p:cNvPicPr preferRelativeResize="0"/>
          <p:nvPr>
            <p:ph idx="1" type="body"/>
          </p:nvPr>
        </p:nvPicPr>
        <p:blipFill rotWithShape="1">
          <a:blip r:embed="rId4">
            <a:alphaModFix/>
          </a:blip>
          <a:srcRect b="0" l="0" r="0" t="0"/>
          <a:stretch/>
        </p:blipFill>
        <p:spPr>
          <a:xfrm>
            <a:off x="957525" y="772500"/>
            <a:ext cx="3774000" cy="5031900"/>
          </a:xfrm>
          <a:prstGeom prst="rect">
            <a:avLst/>
          </a:prstGeom>
          <a:noFill/>
          <a:ln>
            <a:noFill/>
          </a:ln>
        </p:spPr>
      </p:pic>
      <p:pic>
        <p:nvPicPr>
          <p:cNvPr id="138" name="Shape 138"/>
          <p:cNvPicPr preferRelativeResize="0"/>
          <p:nvPr>
            <p:ph idx="2" type="body"/>
          </p:nvPr>
        </p:nvPicPr>
        <p:blipFill rotWithShape="1">
          <a:blip r:embed="rId5">
            <a:alphaModFix/>
          </a:blip>
          <a:srcRect b="0" l="0" r="0" t="0"/>
          <a:stretch/>
        </p:blipFill>
        <p:spPr>
          <a:xfrm>
            <a:off x="4451275" y="1690825"/>
            <a:ext cx="3574200" cy="4753800"/>
          </a:xfrm>
          <a:prstGeom prst="rect">
            <a:avLst/>
          </a:prstGeom>
          <a:noFill/>
          <a:ln>
            <a:noFill/>
          </a:ln>
        </p:spPr>
      </p:pic>
      <p:sp>
        <p:nvSpPr>
          <p:cNvPr id="139" name="Shape 139"/>
          <p:cNvSpPr txBox="1"/>
          <p:nvPr>
            <p:ph type="title"/>
          </p:nvPr>
        </p:nvSpPr>
        <p:spPr>
          <a:xfrm>
            <a:off x="4863250" y="365125"/>
            <a:ext cx="3165300" cy="1325700"/>
          </a:xfrm>
          <a:prstGeom prst="rect">
            <a:avLst/>
          </a:prstGeom>
          <a:solidFill>
            <a:srgbClr val="FFFFFF"/>
          </a:solidFill>
          <a:ln>
            <a:noFill/>
          </a:ln>
        </p:spPr>
        <p:txBody>
          <a:bodyPr anchorCtr="0" anchor="ctr" bIns="45700" lIns="91425" rIns="91425" wrap="square" tIns="45700">
            <a:noAutofit/>
          </a:bodyPr>
          <a:lstStyle/>
          <a:p>
            <a:pPr indent="-209550" lvl="0" marL="0" marR="0" rtl="0" algn="ctr">
              <a:lnSpc>
                <a:spcPct val="90000"/>
              </a:lnSpc>
              <a:spcBef>
                <a:spcPts val="0"/>
              </a:spcBef>
              <a:buClr>
                <a:schemeClr val="dk1"/>
              </a:buClr>
              <a:buSzPct val="100000"/>
              <a:buFont typeface="Calibri"/>
              <a:buNone/>
            </a:pPr>
            <a:r>
              <a:rPr b="0" i="0" lang="en-US" sz="3300" u="none" cap="none" strike="noStrike">
                <a:solidFill>
                  <a:schemeClr val="dk1"/>
                </a:solidFill>
                <a:latin typeface="Calibri"/>
                <a:ea typeface="Calibri"/>
                <a:cs typeface="Calibri"/>
                <a:sym typeface="Calibri"/>
              </a:rPr>
              <a:t>	</a:t>
            </a:r>
            <a:r>
              <a:rPr lang="en-US"/>
              <a:t>O</a:t>
            </a:r>
            <a:r>
              <a:rPr b="0" i="0" lang="en-US" sz="3300" u="none" cap="none" strike="noStrike">
                <a:solidFill>
                  <a:schemeClr val="dk1"/>
                </a:solidFill>
                <a:latin typeface="Calibri"/>
                <a:ea typeface="Calibri"/>
                <a:cs typeface="Calibri"/>
                <a:sym typeface="Calibri"/>
              </a:rPr>
              <a:t>HN 1942 CIVIL SERVICE </a:t>
            </a: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